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78" r:id="rId3"/>
    <p:sldId id="279" r:id="rId4"/>
    <p:sldId id="280" r:id="rId5"/>
    <p:sldId id="28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2" r:id="rId22"/>
    <p:sldId id="273" r:id="rId23"/>
    <p:sldId id="275" r:id="rId24"/>
    <p:sldId id="276" r:id="rId25"/>
    <p:sldId id="277" r:id="rId26"/>
    <p:sldId id="283" r:id="rId27"/>
    <p:sldId id="288" r:id="rId28"/>
    <p:sldId id="290" r:id="rId29"/>
    <p:sldId id="284" r:id="rId30"/>
    <p:sldId id="285" r:id="rId31"/>
    <p:sldId id="286" r:id="rId32"/>
    <p:sldId id="299" r:id="rId33"/>
    <p:sldId id="287" r:id="rId34"/>
    <p:sldId id="264" r:id="rId35"/>
    <p:sldId id="291" r:id="rId36"/>
    <p:sldId id="292" r:id="rId37"/>
    <p:sldId id="293" r:id="rId38"/>
    <p:sldId id="289" r:id="rId39"/>
    <p:sldId id="294" r:id="rId40"/>
    <p:sldId id="295" r:id="rId41"/>
    <p:sldId id="296" r:id="rId42"/>
    <p:sldId id="297" r:id="rId43"/>
    <p:sldId id="298" r:id="rId44"/>
    <p:sldId id="301" r:id="rId45"/>
    <p:sldId id="300" r:id="rId46"/>
    <p:sldId id="303" r:id="rId47"/>
    <p:sldId id="302" r:id="rId48"/>
    <p:sldId id="304" r:id="rId49"/>
    <p:sldId id="305" r:id="rId50"/>
    <p:sldId id="306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1DA"/>
    <a:srgbClr val="E46C0A"/>
    <a:srgbClr val="92D050"/>
    <a:srgbClr val="FFF2CC"/>
    <a:srgbClr val="C9DAF8"/>
    <a:srgbClr val="D9EAD3"/>
    <a:srgbClr val="F4CCCC"/>
    <a:srgbClr val="E1E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573BB-18ED-44BE-ADCB-CA583C13447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C8B4A4F-3EF4-4EEF-8793-9A6EE26CC1BD}">
      <dgm:prSet phldrT="[文本]"/>
      <dgm:spPr/>
      <dgm:t>
        <a:bodyPr/>
        <a:lstStyle/>
        <a:p>
          <a:r>
            <a:rPr lang="zh-CN" altLang="en-US" dirty="0" smtClean="0"/>
            <a:t>监督学习</a:t>
          </a:r>
          <a:endParaRPr lang="zh-CN" altLang="en-US" dirty="0"/>
        </a:p>
      </dgm:t>
    </dgm:pt>
    <dgm:pt modelId="{B5440E82-21D5-4530-9A3E-8E4768E872EF}" type="parTrans" cxnId="{94AAB551-F6D0-4562-9287-1C34EC663D85}">
      <dgm:prSet/>
      <dgm:spPr/>
      <dgm:t>
        <a:bodyPr/>
        <a:lstStyle/>
        <a:p>
          <a:endParaRPr lang="zh-CN" altLang="en-US"/>
        </a:p>
      </dgm:t>
    </dgm:pt>
    <dgm:pt modelId="{AC2E181E-2B83-4C97-B390-4BAFC37AF0F9}" type="sibTrans" cxnId="{94AAB551-F6D0-4562-9287-1C34EC663D85}">
      <dgm:prSet/>
      <dgm:spPr/>
      <dgm:t>
        <a:bodyPr/>
        <a:lstStyle/>
        <a:p>
          <a:endParaRPr lang="zh-CN" altLang="en-US"/>
        </a:p>
      </dgm:t>
    </dgm:pt>
    <dgm:pt modelId="{1EDCAA4C-7069-4741-98B5-2D5E65E88182}">
      <dgm:prSet/>
      <dgm:spPr/>
      <dgm:t>
        <a:bodyPr/>
        <a:lstStyle/>
        <a:p>
          <a:r>
            <a:rPr lang="zh-CN" altLang="en-US" dirty="0" smtClean="0"/>
            <a:t>预测人类如何下下一步棋</a:t>
          </a:r>
          <a:endParaRPr lang="en-US" altLang="zh-CN" dirty="0" smtClean="0"/>
        </a:p>
      </dgm:t>
    </dgm:pt>
    <dgm:pt modelId="{DBCECD9A-87A1-4429-9D51-40378E9261E0}" type="parTrans" cxnId="{673C8740-9AE1-4F08-9999-948BEE1C5539}">
      <dgm:prSet/>
      <dgm:spPr/>
      <dgm:t>
        <a:bodyPr/>
        <a:lstStyle/>
        <a:p>
          <a:endParaRPr lang="zh-CN" altLang="en-US"/>
        </a:p>
      </dgm:t>
    </dgm:pt>
    <dgm:pt modelId="{EA7B3BBA-8118-4A38-82B9-73C301BD0F4A}" type="sibTrans" cxnId="{673C8740-9AE1-4F08-9999-948BEE1C5539}">
      <dgm:prSet/>
      <dgm:spPr/>
      <dgm:t>
        <a:bodyPr/>
        <a:lstStyle/>
        <a:p>
          <a:endParaRPr lang="zh-CN" altLang="en-US"/>
        </a:p>
      </dgm:t>
    </dgm:pt>
    <dgm:pt modelId="{A25D9334-528A-4EE2-8B2D-C125D34F54C2}">
      <dgm:prSet/>
      <dgm:spPr/>
      <dgm:t>
        <a:bodyPr/>
        <a:lstStyle/>
        <a:p>
          <a:r>
            <a:rPr lang="zh-CN" altLang="en-US" dirty="0" smtClean="0"/>
            <a:t>强化学习</a:t>
          </a:r>
          <a:endParaRPr lang="en-US" altLang="zh-CN" dirty="0" smtClean="0"/>
        </a:p>
      </dgm:t>
    </dgm:pt>
    <dgm:pt modelId="{663F5FBE-753A-46CD-A033-EAB4545C100F}" type="parTrans" cxnId="{1C58D403-216A-40F7-A0F7-2E01CF2A68C8}">
      <dgm:prSet/>
      <dgm:spPr/>
      <dgm:t>
        <a:bodyPr/>
        <a:lstStyle/>
        <a:p>
          <a:endParaRPr lang="zh-CN" altLang="en-US"/>
        </a:p>
      </dgm:t>
    </dgm:pt>
    <dgm:pt modelId="{AFB03D2A-AF8B-4784-98E5-7CB5B6FA9ADB}" type="sibTrans" cxnId="{1C58D403-216A-40F7-A0F7-2E01CF2A68C8}">
      <dgm:prSet/>
      <dgm:spPr/>
      <dgm:t>
        <a:bodyPr/>
        <a:lstStyle/>
        <a:p>
          <a:endParaRPr lang="zh-CN" altLang="en-US"/>
        </a:p>
      </dgm:t>
    </dgm:pt>
    <dgm:pt modelId="{94AA912F-51A0-49CD-BBE5-C8FB8559A5E1}">
      <dgm:prSet/>
      <dgm:spPr/>
      <dgm:t>
        <a:bodyPr/>
        <a:lstStyle/>
        <a:p>
          <a:r>
            <a:rPr lang="zh-CN" altLang="en-US" dirty="0" smtClean="0"/>
            <a:t>学习如何下下一步棋以最大化赢率</a:t>
          </a:r>
          <a:endParaRPr lang="en-US" altLang="zh-CN" dirty="0"/>
        </a:p>
      </dgm:t>
    </dgm:pt>
    <dgm:pt modelId="{B8FDE336-0C90-4406-B51B-DC7734E9363F}" type="parTrans" cxnId="{39739B66-4853-4061-AE5E-7B3DA31AF906}">
      <dgm:prSet/>
      <dgm:spPr/>
      <dgm:t>
        <a:bodyPr/>
        <a:lstStyle/>
        <a:p>
          <a:endParaRPr lang="zh-CN" altLang="en-US"/>
        </a:p>
      </dgm:t>
    </dgm:pt>
    <dgm:pt modelId="{D625DA84-2266-40C2-A954-D3906A4C56D2}" type="sibTrans" cxnId="{39739B66-4853-4061-AE5E-7B3DA31AF906}">
      <dgm:prSet/>
      <dgm:spPr/>
      <dgm:t>
        <a:bodyPr/>
        <a:lstStyle/>
        <a:p>
          <a:endParaRPr lang="zh-CN" altLang="en-US"/>
        </a:p>
      </dgm:t>
    </dgm:pt>
    <dgm:pt modelId="{EE87D632-CA9B-4E4E-843F-2A841F31F7A1}" type="pres">
      <dgm:prSet presAssocID="{FC8573BB-18ED-44BE-ADCB-CA583C13447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9C1D13-9522-4AAC-85D7-D5EB8F5F2406}" type="pres">
      <dgm:prSet presAssocID="{8C8B4A4F-3EF4-4EEF-8793-9A6EE26CC1BD}" presName="parentLin" presStyleCnt="0"/>
      <dgm:spPr/>
    </dgm:pt>
    <dgm:pt modelId="{69E62B0B-37AF-4678-8FBB-08589F4391DC}" type="pres">
      <dgm:prSet presAssocID="{8C8B4A4F-3EF4-4EEF-8793-9A6EE26CC1BD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B9077246-AF8E-42BB-B242-74FD56CC54AE}" type="pres">
      <dgm:prSet presAssocID="{8C8B4A4F-3EF4-4EEF-8793-9A6EE26CC1B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C95B01-A6F7-403E-A4F7-F844212F67C8}" type="pres">
      <dgm:prSet presAssocID="{8C8B4A4F-3EF4-4EEF-8793-9A6EE26CC1BD}" presName="negativeSpace" presStyleCnt="0"/>
      <dgm:spPr/>
    </dgm:pt>
    <dgm:pt modelId="{1419B7B7-A85E-4E0C-AC43-4B12359C724F}" type="pres">
      <dgm:prSet presAssocID="{8C8B4A4F-3EF4-4EEF-8793-9A6EE26CC1BD}" presName="childText" presStyleLbl="conFgAcc1" presStyleIdx="0" presStyleCnt="2" custScaleX="8879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6C7CE4-6454-4F09-89B0-3FA32495A75E}" type="pres">
      <dgm:prSet presAssocID="{AC2E181E-2B83-4C97-B390-4BAFC37AF0F9}" presName="spaceBetweenRectangles" presStyleCnt="0"/>
      <dgm:spPr/>
    </dgm:pt>
    <dgm:pt modelId="{9BBBA107-6755-4DFE-906D-2B7C2D7553FC}" type="pres">
      <dgm:prSet presAssocID="{A25D9334-528A-4EE2-8B2D-C125D34F54C2}" presName="parentLin" presStyleCnt="0"/>
      <dgm:spPr/>
    </dgm:pt>
    <dgm:pt modelId="{A6487389-B8E7-4904-BAD8-C0A5979008C9}" type="pres">
      <dgm:prSet presAssocID="{A25D9334-528A-4EE2-8B2D-C125D34F54C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CEFBB6F-A6DA-4625-B32B-6E4AAD1902AC}" type="pres">
      <dgm:prSet presAssocID="{A25D9334-528A-4EE2-8B2D-C125D34F54C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AF5658-76B1-4215-8861-BE39503D709B}" type="pres">
      <dgm:prSet presAssocID="{A25D9334-528A-4EE2-8B2D-C125D34F54C2}" presName="negativeSpace" presStyleCnt="0"/>
      <dgm:spPr/>
    </dgm:pt>
    <dgm:pt modelId="{03DD747A-4C94-4489-B1CD-217E65133FCC}" type="pres">
      <dgm:prSet presAssocID="{A25D9334-528A-4EE2-8B2D-C125D34F54C2}" presName="childText" presStyleLbl="conFgAcc1" presStyleIdx="1" presStyleCnt="2" custScaleX="8879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E6F8BF2-8196-452D-81CC-A63B37BD5146}" type="presOf" srcId="{8C8B4A4F-3EF4-4EEF-8793-9A6EE26CC1BD}" destId="{69E62B0B-37AF-4678-8FBB-08589F4391DC}" srcOrd="0" destOrd="0" presId="urn:microsoft.com/office/officeart/2005/8/layout/list1"/>
    <dgm:cxn modelId="{696B2BFE-E698-4D48-B5E6-351650E27155}" type="presOf" srcId="{A25D9334-528A-4EE2-8B2D-C125D34F54C2}" destId="{A6487389-B8E7-4904-BAD8-C0A5979008C9}" srcOrd="0" destOrd="0" presId="urn:microsoft.com/office/officeart/2005/8/layout/list1"/>
    <dgm:cxn modelId="{40D10FBB-86A7-48C2-AEF2-C0E7E9781EE2}" type="presOf" srcId="{8C8B4A4F-3EF4-4EEF-8793-9A6EE26CC1BD}" destId="{B9077246-AF8E-42BB-B242-74FD56CC54AE}" srcOrd="1" destOrd="0" presId="urn:microsoft.com/office/officeart/2005/8/layout/list1"/>
    <dgm:cxn modelId="{94AAB551-F6D0-4562-9287-1C34EC663D85}" srcId="{FC8573BB-18ED-44BE-ADCB-CA583C134476}" destId="{8C8B4A4F-3EF4-4EEF-8793-9A6EE26CC1BD}" srcOrd="0" destOrd="0" parTransId="{B5440E82-21D5-4530-9A3E-8E4768E872EF}" sibTransId="{AC2E181E-2B83-4C97-B390-4BAFC37AF0F9}"/>
    <dgm:cxn modelId="{F9515A06-4D34-4569-B122-07FF34EDFC78}" type="presOf" srcId="{94AA912F-51A0-49CD-BBE5-C8FB8559A5E1}" destId="{03DD747A-4C94-4489-B1CD-217E65133FCC}" srcOrd="0" destOrd="0" presId="urn:microsoft.com/office/officeart/2005/8/layout/list1"/>
    <dgm:cxn modelId="{0BF199B6-B2F7-46D7-9DA6-1B518B0ED9F2}" type="presOf" srcId="{FC8573BB-18ED-44BE-ADCB-CA583C134476}" destId="{EE87D632-CA9B-4E4E-843F-2A841F31F7A1}" srcOrd="0" destOrd="0" presId="urn:microsoft.com/office/officeart/2005/8/layout/list1"/>
    <dgm:cxn modelId="{39739B66-4853-4061-AE5E-7B3DA31AF906}" srcId="{A25D9334-528A-4EE2-8B2D-C125D34F54C2}" destId="{94AA912F-51A0-49CD-BBE5-C8FB8559A5E1}" srcOrd="0" destOrd="0" parTransId="{B8FDE336-0C90-4406-B51B-DC7734E9363F}" sibTransId="{D625DA84-2266-40C2-A954-D3906A4C56D2}"/>
    <dgm:cxn modelId="{2F59601C-AFA4-4482-AEEA-9B238F3A078C}" type="presOf" srcId="{A25D9334-528A-4EE2-8B2D-C125D34F54C2}" destId="{CCEFBB6F-A6DA-4625-B32B-6E4AAD1902AC}" srcOrd="1" destOrd="0" presId="urn:microsoft.com/office/officeart/2005/8/layout/list1"/>
    <dgm:cxn modelId="{673C8740-9AE1-4F08-9999-948BEE1C5539}" srcId="{8C8B4A4F-3EF4-4EEF-8793-9A6EE26CC1BD}" destId="{1EDCAA4C-7069-4741-98B5-2D5E65E88182}" srcOrd="0" destOrd="0" parTransId="{DBCECD9A-87A1-4429-9D51-40378E9261E0}" sibTransId="{EA7B3BBA-8118-4A38-82B9-73C301BD0F4A}"/>
    <dgm:cxn modelId="{1C58D403-216A-40F7-A0F7-2E01CF2A68C8}" srcId="{FC8573BB-18ED-44BE-ADCB-CA583C134476}" destId="{A25D9334-528A-4EE2-8B2D-C125D34F54C2}" srcOrd="1" destOrd="0" parTransId="{663F5FBE-753A-46CD-A033-EAB4545C100F}" sibTransId="{AFB03D2A-AF8B-4784-98E5-7CB5B6FA9ADB}"/>
    <dgm:cxn modelId="{24BC2C9F-508A-43ED-821E-4E5BE2A2A603}" type="presOf" srcId="{1EDCAA4C-7069-4741-98B5-2D5E65E88182}" destId="{1419B7B7-A85E-4E0C-AC43-4B12359C724F}" srcOrd="0" destOrd="0" presId="urn:microsoft.com/office/officeart/2005/8/layout/list1"/>
    <dgm:cxn modelId="{8B307373-0272-4467-A051-661507953D86}" type="presParOf" srcId="{EE87D632-CA9B-4E4E-843F-2A841F31F7A1}" destId="{8E9C1D13-9522-4AAC-85D7-D5EB8F5F2406}" srcOrd="0" destOrd="0" presId="urn:microsoft.com/office/officeart/2005/8/layout/list1"/>
    <dgm:cxn modelId="{D9C819B7-7CE0-4F0D-8285-A106DEB9E7E7}" type="presParOf" srcId="{8E9C1D13-9522-4AAC-85D7-D5EB8F5F2406}" destId="{69E62B0B-37AF-4678-8FBB-08589F4391DC}" srcOrd="0" destOrd="0" presId="urn:microsoft.com/office/officeart/2005/8/layout/list1"/>
    <dgm:cxn modelId="{2CE7ED2C-C9D6-49AA-8C18-325251AF788F}" type="presParOf" srcId="{8E9C1D13-9522-4AAC-85D7-D5EB8F5F2406}" destId="{B9077246-AF8E-42BB-B242-74FD56CC54AE}" srcOrd="1" destOrd="0" presId="urn:microsoft.com/office/officeart/2005/8/layout/list1"/>
    <dgm:cxn modelId="{DA982EAA-CBDC-40D3-8572-10F3DEE15480}" type="presParOf" srcId="{EE87D632-CA9B-4E4E-843F-2A841F31F7A1}" destId="{76C95B01-A6F7-403E-A4F7-F844212F67C8}" srcOrd="1" destOrd="0" presId="urn:microsoft.com/office/officeart/2005/8/layout/list1"/>
    <dgm:cxn modelId="{27834A05-F4A8-45D2-A0F6-9E1FEB243D66}" type="presParOf" srcId="{EE87D632-CA9B-4E4E-843F-2A841F31F7A1}" destId="{1419B7B7-A85E-4E0C-AC43-4B12359C724F}" srcOrd="2" destOrd="0" presId="urn:microsoft.com/office/officeart/2005/8/layout/list1"/>
    <dgm:cxn modelId="{0BF37AA6-0124-4EBB-90FD-31A0906342E8}" type="presParOf" srcId="{EE87D632-CA9B-4E4E-843F-2A841F31F7A1}" destId="{1C6C7CE4-6454-4F09-89B0-3FA32495A75E}" srcOrd="3" destOrd="0" presId="urn:microsoft.com/office/officeart/2005/8/layout/list1"/>
    <dgm:cxn modelId="{FD295C41-98EE-4761-8B8C-7BFB7FCA6643}" type="presParOf" srcId="{EE87D632-CA9B-4E4E-843F-2A841F31F7A1}" destId="{9BBBA107-6755-4DFE-906D-2B7C2D7553FC}" srcOrd="4" destOrd="0" presId="urn:microsoft.com/office/officeart/2005/8/layout/list1"/>
    <dgm:cxn modelId="{C91F2166-3490-4C3D-A283-A4A1BDED9B65}" type="presParOf" srcId="{9BBBA107-6755-4DFE-906D-2B7C2D7553FC}" destId="{A6487389-B8E7-4904-BAD8-C0A5979008C9}" srcOrd="0" destOrd="0" presId="urn:microsoft.com/office/officeart/2005/8/layout/list1"/>
    <dgm:cxn modelId="{7F8331C8-286E-48F4-942F-6FC8772059FE}" type="presParOf" srcId="{9BBBA107-6755-4DFE-906D-2B7C2D7553FC}" destId="{CCEFBB6F-A6DA-4625-B32B-6E4AAD1902AC}" srcOrd="1" destOrd="0" presId="urn:microsoft.com/office/officeart/2005/8/layout/list1"/>
    <dgm:cxn modelId="{73E9366A-6EAD-4F4E-8B0D-85D8B594A7BD}" type="presParOf" srcId="{EE87D632-CA9B-4E4E-843F-2A841F31F7A1}" destId="{99AF5658-76B1-4215-8861-BE39503D709B}" srcOrd="5" destOrd="0" presId="urn:microsoft.com/office/officeart/2005/8/layout/list1"/>
    <dgm:cxn modelId="{A970D450-3F3B-4CD1-9A1A-F0226E478B44}" type="presParOf" srcId="{EE87D632-CA9B-4E4E-843F-2A841F31F7A1}" destId="{03DD747A-4C94-4489-B1CD-217E65133FC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ECC1FB-F3E2-47C5-B46E-B5375F4BDAC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7FE02DD-829E-4262-AC5D-EF6EAFDCF6ED}">
      <dgm:prSet phldrT="[文本]"/>
      <dgm:spPr/>
      <dgm:t>
        <a:bodyPr/>
        <a:lstStyle/>
        <a:p>
          <a:r>
            <a:rPr lang="zh-CN" altLang="en-US" dirty="0" smtClean="0"/>
            <a:t>早停</a:t>
          </a:r>
          <a:endParaRPr lang="zh-CN" altLang="en-US" dirty="0"/>
        </a:p>
      </dgm:t>
    </dgm:pt>
    <dgm:pt modelId="{D3B5274A-A864-4BD8-9E97-012A574D7DFA}" type="parTrans" cxnId="{6329050A-F61E-4FCB-A1D6-520353AE3DE9}">
      <dgm:prSet/>
      <dgm:spPr/>
      <dgm:t>
        <a:bodyPr/>
        <a:lstStyle/>
        <a:p>
          <a:endParaRPr lang="zh-CN" altLang="en-US"/>
        </a:p>
      </dgm:t>
    </dgm:pt>
    <dgm:pt modelId="{CC0CED3B-E1D5-4569-97A4-982818605E41}" type="sibTrans" cxnId="{6329050A-F61E-4FCB-A1D6-520353AE3DE9}">
      <dgm:prSet/>
      <dgm:spPr/>
      <dgm:t>
        <a:bodyPr/>
        <a:lstStyle/>
        <a:p>
          <a:endParaRPr lang="zh-CN" altLang="en-US"/>
        </a:p>
      </dgm:t>
    </dgm:pt>
    <dgm:pt modelId="{37273CF8-32DD-4C7F-9DFC-4A76DFDB8E03}">
      <dgm:prSet/>
      <dgm:spPr/>
      <dgm:t>
        <a:bodyPr/>
        <a:lstStyle/>
        <a:p>
          <a:r>
            <a:rPr lang="zh-CN" altLang="en-US" dirty="0" smtClean="0"/>
            <a:t>正则化</a:t>
          </a:r>
          <a:endParaRPr lang="zh-CN" altLang="en-US" dirty="0"/>
        </a:p>
      </dgm:t>
    </dgm:pt>
    <dgm:pt modelId="{68F73C56-9CF7-4364-AA3E-105C029D4593}" type="parTrans" cxnId="{0FF228A7-7224-4862-B707-499237C8A543}">
      <dgm:prSet/>
      <dgm:spPr/>
      <dgm:t>
        <a:bodyPr/>
        <a:lstStyle/>
        <a:p>
          <a:endParaRPr lang="zh-CN" altLang="en-US"/>
        </a:p>
      </dgm:t>
    </dgm:pt>
    <dgm:pt modelId="{3A8935F8-ACBE-4750-B3F6-E45A790C09B6}" type="sibTrans" cxnId="{0FF228A7-7224-4862-B707-499237C8A543}">
      <dgm:prSet/>
      <dgm:spPr/>
      <dgm:t>
        <a:bodyPr/>
        <a:lstStyle/>
        <a:p>
          <a:endParaRPr lang="zh-CN" altLang="en-US"/>
        </a:p>
      </dgm:t>
    </dgm:pt>
    <dgm:pt modelId="{AD7B88F2-A604-459F-8E13-14C4731ADEB9}">
      <dgm:prSet phldrT="[文本]"/>
      <dgm:spPr/>
      <dgm:t>
        <a:bodyPr/>
        <a:lstStyle/>
        <a:p>
          <a:r>
            <a:rPr lang="zh-CN" altLang="en-US" smtClean="0"/>
            <a:t>在</a:t>
          </a:r>
          <a:r>
            <a:rPr lang="zh-CN" altLang="en-US" dirty="0" smtClean="0"/>
            <a:t>训练过程中</a:t>
          </a:r>
          <a:r>
            <a:rPr lang="en-US" altLang="zh-CN" dirty="0" smtClean="0"/>
            <a:t>, </a:t>
          </a:r>
          <a:r>
            <a:rPr lang="zh-CN" altLang="en-US" dirty="0" smtClean="0"/>
            <a:t>若训练误差降低</a:t>
          </a:r>
          <a:r>
            <a:rPr lang="en-US" altLang="zh-CN" dirty="0" smtClean="0"/>
            <a:t>, </a:t>
          </a:r>
          <a:r>
            <a:rPr lang="zh-CN" altLang="en-US" dirty="0" smtClean="0"/>
            <a:t>但验证误差升高</a:t>
          </a:r>
          <a:r>
            <a:rPr lang="en-US" altLang="zh-CN" dirty="0" smtClean="0"/>
            <a:t>, </a:t>
          </a:r>
          <a:r>
            <a:rPr lang="zh-CN" altLang="en-US" dirty="0" smtClean="0"/>
            <a:t>则停止训练 </a:t>
          </a:r>
          <a:endParaRPr lang="zh-CN" altLang="en-US" dirty="0"/>
        </a:p>
      </dgm:t>
    </dgm:pt>
    <dgm:pt modelId="{02EEA6CB-4500-4CEB-98E8-FEC45AB63396}" type="parTrans" cxnId="{065D3621-BA64-4F11-A172-39C1B15ACCDF}">
      <dgm:prSet/>
      <dgm:spPr/>
      <dgm:t>
        <a:bodyPr/>
        <a:lstStyle/>
        <a:p>
          <a:endParaRPr lang="zh-CN" altLang="en-US"/>
        </a:p>
      </dgm:t>
    </dgm:pt>
    <dgm:pt modelId="{1B1C6DA6-DEDF-4A6B-8CE0-35E2A176C36B}" type="sibTrans" cxnId="{065D3621-BA64-4F11-A172-39C1B15ACCDF}">
      <dgm:prSet/>
      <dgm:spPr/>
      <dgm:t>
        <a:bodyPr/>
        <a:lstStyle/>
        <a:p>
          <a:endParaRPr lang="zh-CN" altLang="en-US"/>
        </a:p>
      </dgm:t>
    </dgm:pt>
    <dgm:pt modelId="{967CEC52-838A-4EAA-9DA6-C5456EB1FCB0}">
      <dgm:prSet/>
      <dgm:spPr/>
      <dgm:t>
        <a:bodyPr/>
        <a:lstStyle/>
        <a:p>
          <a:r>
            <a:rPr lang="zh-CN" altLang="en-US" smtClean="0"/>
            <a:t>在</a:t>
          </a:r>
          <a:r>
            <a:rPr lang="zh-CN" altLang="en-US" dirty="0" smtClean="0"/>
            <a:t>误差目标函数中增加一项描述网络复杂程度的部分</a:t>
          </a:r>
          <a:r>
            <a:rPr lang="en-US" altLang="zh-CN" dirty="0" smtClean="0"/>
            <a:t>, </a:t>
          </a:r>
          <a:r>
            <a:rPr lang="zh-CN" altLang="en-US" smtClean="0"/>
            <a:t>例如连接权值与阈值的平方和</a:t>
          </a:r>
          <a:endParaRPr lang="zh-CN" altLang="en-US" dirty="0"/>
        </a:p>
      </dgm:t>
    </dgm:pt>
    <dgm:pt modelId="{648E4854-CF1F-435F-B8CC-70BE6E4AECE2}" type="parTrans" cxnId="{56904947-16BA-41FE-944A-A75D283A478B}">
      <dgm:prSet/>
      <dgm:spPr/>
      <dgm:t>
        <a:bodyPr/>
        <a:lstStyle/>
        <a:p>
          <a:endParaRPr lang="zh-CN" altLang="en-US"/>
        </a:p>
      </dgm:t>
    </dgm:pt>
    <dgm:pt modelId="{946DDF4E-9278-4E7D-A663-753E26CDAD30}" type="sibTrans" cxnId="{56904947-16BA-41FE-944A-A75D283A478B}">
      <dgm:prSet/>
      <dgm:spPr/>
      <dgm:t>
        <a:bodyPr/>
        <a:lstStyle/>
        <a:p>
          <a:endParaRPr lang="zh-CN" altLang="en-US"/>
        </a:p>
      </dgm:t>
    </dgm:pt>
    <dgm:pt modelId="{505A45B0-AB8D-4A70-AE47-A9399C0BA613}" type="pres">
      <dgm:prSet presAssocID="{98ECC1FB-F3E2-47C5-B46E-B5375F4BDA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FFDEFA8-A4D1-46F1-BB4E-0A388288BDB4}" type="pres">
      <dgm:prSet presAssocID="{A7FE02DD-829E-4262-AC5D-EF6EAFDCF6ED}" presName="parentLin" presStyleCnt="0"/>
      <dgm:spPr/>
    </dgm:pt>
    <dgm:pt modelId="{C31D71CC-CEED-412D-8EF2-937B9377B3E3}" type="pres">
      <dgm:prSet presAssocID="{A7FE02DD-829E-4262-AC5D-EF6EAFDCF6ED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4B538AED-1A8F-4A35-9298-BAA737D6603A}" type="pres">
      <dgm:prSet presAssocID="{A7FE02DD-829E-4262-AC5D-EF6EAFDCF6E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5A272C-FB74-4FC2-8224-E0876FBCDED6}" type="pres">
      <dgm:prSet presAssocID="{A7FE02DD-829E-4262-AC5D-EF6EAFDCF6ED}" presName="negativeSpace" presStyleCnt="0"/>
      <dgm:spPr/>
    </dgm:pt>
    <dgm:pt modelId="{183D49E6-53B1-414B-8F2F-9C5A8B20E7F3}" type="pres">
      <dgm:prSet presAssocID="{A7FE02DD-829E-4262-AC5D-EF6EAFDCF6ED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27DDA5-4E42-44A1-80B4-B13F472FA4D8}" type="pres">
      <dgm:prSet presAssocID="{CC0CED3B-E1D5-4569-97A4-982818605E41}" presName="spaceBetweenRectangles" presStyleCnt="0"/>
      <dgm:spPr/>
    </dgm:pt>
    <dgm:pt modelId="{B59321DD-87F1-4EC8-9EE6-959A72D05819}" type="pres">
      <dgm:prSet presAssocID="{37273CF8-32DD-4C7F-9DFC-4A76DFDB8E03}" presName="parentLin" presStyleCnt="0"/>
      <dgm:spPr/>
    </dgm:pt>
    <dgm:pt modelId="{4E980B4D-B0CC-4583-AA0F-FFB7DE3302A2}" type="pres">
      <dgm:prSet presAssocID="{37273CF8-32DD-4C7F-9DFC-4A76DFDB8E0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62E5E88B-284A-478A-9B27-82D5EC560C5C}" type="pres">
      <dgm:prSet presAssocID="{37273CF8-32DD-4C7F-9DFC-4A76DFDB8E0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9C1BC8-0DC8-43EE-9AC2-F76FD2948FE7}" type="pres">
      <dgm:prSet presAssocID="{37273CF8-32DD-4C7F-9DFC-4A76DFDB8E03}" presName="negativeSpace" presStyleCnt="0"/>
      <dgm:spPr/>
    </dgm:pt>
    <dgm:pt modelId="{86A266A1-F75D-48D4-A074-D83F45494BCD}" type="pres">
      <dgm:prSet presAssocID="{37273CF8-32DD-4C7F-9DFC-4A76DFDB8E0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A524D-F700-4F8B-8DB2-BEF699198C69}" type="presOf" srcId="{AD7B88F2-A604-459F-8E13-14C4731ADEB9}" destId="{183D49E6-53B1-414B-8F2F-9C5A8B20E7F3}" srcOrd="0" destOrd="0" presId="urn:microsoft.com/office/officeart/2005/8/layout/list1"/>
    <dgm:cxn modelId="{0B1BFA34-C78B-4A4A-82F6-2BEDFD06DE33}" type="presOf" srcId="{98ECC1FB-F3E2-47C5-B46E-B5375F4BDACD}" destId="{505A45B0-AB8D-4A70-AE47-A9399C0BA613}" srcOrd="0" destOrd="0" presId="urn:microsoft.com/office/officeart/2005/8/layout/list1"/>
    <dgm:cxn modelId="{004E89E0-88AB-4068-998D-221EC858E88C}" type="presOf" srcId="{37273CF8-32DD-4C7F-9DFC-4A76DFDB8E03}" destId="{4E980B4D-B0CC-4583-AA0F-FFB7DE3302A2}" srcOrd="0" destOrd="0" presId="urn:microsoft.com/office/officeart/2005/8/layout/list1"/>
    <dgm:cxn modelId="{E8FACC74-550E-4D50-A8B5-3A33085F23BE}" type="presOf" srcId="{A7FE02DD-829E-4262-AC5D-EF6EAFDCF6ED}" destId="{4B538AED-1A8F-4A35-9298-BAA737D6603A}" srcOrd="1" destOrd="0" presId="urn:microsoft.com/office/officeart/2005/8/layout/list1"/>
    <dgm:cxn modelId="{6329050A-F61E-4FCB-A1D6-520353AE3DE9}" srcId="{98ECC1FB-F3E2-47C5-B46E-B5375F4BDACD}" destId="{A7FE02DD-829E-4262-AC5D-EF6EAFDCF6ED}" srcOrd="0" destOrd="0" parTransId="{D3B5274A-A864-4BD8-9E97-012A574D7DFA}" sibTransId="{CC0CED3B-E1D5-4569-97A4-982818605E41}"/>
    <dgm:cxn modelId="{D1996EB7-57DD-472B-BF62-6F0F3D1DD930}" type="presOf" srcId="{967CEC52-838A-4EAA-9DA6-C5456EB1FCB0}" destId="{86A266A1-F75D-48D4-A074-D83F45494BCD}" srcOrd="0" destOrd="0" presId="urn:microsoft.com/office/officeart/2005/8/layout/list1"/>
    <dgm:cxn modelId="{56904947-16BA-41FE-944A-A75D283A478B}" srcId="{37273CF8-32DD-4C7F-9DFC-4A76DFDB8E03}" destId="{967CEC52-838A-4EAA-9DA6-C5456EB1FCB0}" srcOrd="0" destOrd="0" parTransId="{648E4854-CF1F-435F-B8CC-70BE6E4AECE2}" sibTransId="{946DDF4E-9278-4E7D-A663-753E26CDAD30}"/>
    <dgm:cxn modelId="{A9410A19-63D6-4245-A5D5-2965BF96FB53}" type="presOf" srcId="{37273CF8-32DD-4C7F-9DFC-4A76DFDB8E03}" destId="{62E5E88B-284A-478A-9B27-82D5EC560C5C}" srcOrd="1" destOrd="0" presId="urn:microsoft.com/office/officeart/2005/8/layout/list1"/>
    <dgm:cxn modelId="{0FF228A7-7224-4862-B707-499237C8A543}" srcId="{98ECC1FB-F3E2-47C5-B46E-B5375F4BDACD}" destId="{37273CF8-32DD-4C7F-9DFC-4A76DFDB8E03}" srcOrd="1" destOrd="0" parTransId="{68F73C56-9CF7-4364-AA3E-105C029D4593}" sibTransId="{3A8935F8-ACBE-4750-B3F6-E45A790C09B6}"/>
    <dgm:cxn modelId="{065D3621-BA64-4F11-A172-39C1B15ACCDF}" srcId="{A7FE02DD-829E-4262-AC5D-EF6EAFDCF6ED}" destId="{AD7B88F2-A604-459F-8E13-14C4731ADEB9}" srcOrd="0" destOrd="0" parTransId="{02EEA6CB-4500-4CEB-98E8-FEC45AB63396}" sibTransId="{1B1C6DA6-DEDF-4A6B-8CE0-35E2A176C36B}"/>
    <dgm:cxn modelId="{9D598A37-55DE-4A6A-9125-97D2A07BABBC}" type="presOf" srcId="{A7FE02DD-829E-4262-AC5D-EF6EAFDCF6ED}" destId="{C31D71CC-CEED-412D-8EF2-937B9377B3E3}" srcOrd="0" destOrd="0" presId="urn:microsoft.com/office/officeart/2005/8/layout/list1"/>
    <dgm:cxn modelId="{DC7B16A2-350F-48CD-8958-602B11E428DD}" type="presParOf" srcId="{505A45B0-AB8D-4A70-AE47-A9399C0BA613}" destId="{9FFDEFA8-A4D1-46F1-BB4E-0A388288BDB4}" srcOrd="0" destOrd="0" presId="urn:microsoft.com/office/officeart/2005/8/layout/list1"/>
    <dgm:cxn modelId="{F0A353FB-CAA5-42E8-A485-5D0A0EBA7B47}" type="presParOf" srcId="{9FFDEFA8-A4D1-46F1-BB4E-0A388288BDB4}" destId="{C31D71CC-CEED-412D-8EF2-937B9377B3E3}" srcOrd="0" destOrd="0" presId="urn:microsoft.com/office/officeart/2005/8/layout/list1"/>
    <dgm:cxn modelId="{600198A6-8081-4ED8-B6B1-7FA032DDF9DE}" type="presParOf" srcId="{9FFDEFA8-A4D1-46F1-BB4E-0A388288BDB4}" destId="{4B538AED-1A8F-4A35-9298-BAA737D6603A}" srcOrd="1" destOrd="0" presId="urn:microsoft.com/office/officeart/2005/8/layout/list1"/>
    <dgm:cxn modelId="{DE309820-4BCA-42FB-B9B0-AABD1BA6515C}" type="presParOf" srcId="{505A45B0-AB8D-4A70-AE47-A9399C0BA613}" destId="{985A272C-FB74-4FC2-8224-E0876FBCDED6}" srcOrd="1" destOrd="0" presId="urn:microsoft.com/office/officeart/2005/8/layout/list1"/>
    <dgm:cxn modelId="{A3663132-2208-4AA1-9696-D53C22EE24A9}" type="presParOf" srcId="{505A45B0-AB8D-4A70-AE47-A9399C0BA613}" destId="{183D49E6-53B1-414B-8F2F-9C5A8B20E7F3}" srcOrd="2" destOrd="0" presId="urn:microsoft.com/office/officeart/2005/8/layout/list1"/>
    <dgm:cxn modelId="{26242E8D-25D6-4768-BDB7-26A07B46FC1D}" type="presParOf" srcId="{505A45B0-AB8D-4A70-AE47-A9399C0BA613}" destId="{3827DDA5-4E42-44A1-80B4-B13F472FA4D8}" srcOrd="3" destOrd="0" presId="urn:microsoft.com/office/officeart/2005/8/layout/list1"/>
    <dgm:cxn modelId="{428D20FD-5909-4FC7-8DAB-D2B4C6DB6C63}" type="presParOf" srcId="{505A45B0-AB8D-4A70-AE47-A9399C0BA613}" destId="{B59321DD-87F1-4EC8-9EE6-959A72D05819}" srcOrd="4" destOrd="0" presId="urn:microsoft.com/office/officeart/2005/8/layout/list1"/>
    <dgm:cxn modelId="{2538E190-4E86-4776-BDDA-E3A8E3AF1287}" type="presParOf" srcId="{B59321DD-87F1-4EC8-9EE6-959A72D05819}" destId="{4E980B4D-B0CC-4583-AA0F-FFB7DE3302A2}" srcOrd="0" destOrd="0" presId="urn:microsoft.com/office/officeart/2005/8/layout/list1"/>
    <dgm:cxn modelId="{EF5A24E1-7C65-4C30-8CA3-56C3217DA186}" type="presParOf" srcId="{B59321DD-87F1-4EC8-9EE6-959A72D05819}" destId="{62E5E88B-284A-478A-9B27-82D5EC560C5C}" srcOrd="1" destOrd="0" presId="urn:microsoft.com/office/officeart/2005/8/layout/list1"/>
    <dgm:cxn modelId="{337648EE-451F-4A3F-95A4-9C29F63EACC8}" type="presParOf" srcId="{505A45B0-AB8D-4A70-AE47-A9399C0BA613}" destId="{A59C1BC8-0DC8-43EE-9AC2-F76FD2948FE7}" srcOrd="5" destOrd="0" presId="urn:microsoft.com/office/officeart/2005/8/layout/list1"/>
    <dgm:cxn modelId="{7BBB2650-27AE-408F-8E8B-1D29EE068DB2}" type="presParOf" srcId="{505A45B0-AB8D-4A70-AE47-A9399C0BA613}" destId="{86A266A1-F75D-48D4-A074-D83F45494BC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9B7B7-A85E-4E0C-AC43-4B12359C724F}">
      <dsp:nvSpPr>
        <dsp:cNvPr id="0" name=""/>
        <dsp:cNvSpPr/>
      </dsp:nvSpPr>
      <dsp:spPr>
        <a:xfrm>
          <a:off x="0" y="285710"/>
          <a:ext cx="3748128" cy="720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604" tIns="312420" rIns="32760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/>
            <a:t>预测人类如何下下一步棋</a:t>
          </a:r>
          <a:endParaRPr lang="en-US" altLang="zh-CN" sz="1500" kern="1200" dirty="0" smtClean="0"/>
        </a:p>
      </dsp:txBody>
      <dsp:txXfrm>
        <a:off x="0" y="285710"/>
        <a:ext cx="3748128" cy="720562"/>
      </dsp:txXfrm>
    </dsp:sp>
    <dsp:sp modelId="{B9077246-AF8E-42BB-B242-74FD56CC54AE}">
      <dsp:nvSpPr>
        <dsp:cNvPr id="0" name=""/>
        <dsp:cNvSpPr/>
      </dsp:nvSpPr>
      <dsp:spPr>
        <a:xfrm>
          <a:off x="211055" y="64310"/>
          <a:ext cx="295477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83" tIns="0" rIns="11168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监督学习</a:t>
          </a:r>
          <a:endParaRPr lang="zh-CN" altLang="en-US" sz="1500" kern="1200" dirty="0"/>
        </a:p>
      </dsp:txBody>
      <dsp:txXfrm>
        <a:off x="232671" y="85926"/>
        <a:ext cx="2911540" cy="399568"/>
      </dsp:txXfrm>
    </dsp:sp>
    <dsp:sp modelId="{03DD747A-4C94-4489-B1CD-217E65133FCC}">
      <dsp:nvSpPr>
        <dsp:cNvPr id="0" name=""/>
        <dsp:cNvSpPr/>
      </dsp:nvSpPr>
      <dsp:spPr>
        <a:xfrm>
          <a:off x="0" y="1308673"/>
          <a:ext cx="3748128" cy="720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604" tIns="312420" rIns="32760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/>
            <a:t>学习如何下下一步棋以最大化赢率</a:t>
          </a:r>
          <a:endParaRPr lang="en-US" altLang="zh-CN" sz="1500" kern="1200" dirty="0"/>
        </a:p>
      </dsp:txBody>
      <dsp:txXfrm>
        <a:off x="0" y="1308673"/>
        <a:ext cx="3748128" cy="720562"/>
      </dsp:txXfrm>
    </dsp:sp>
    <dsp:sp modelId="{CCEFBB6F-A6DA-4625-B32B-6E4AAD1902AC}">
      <dsp:nvSpPr>
        <dsp:cNvPr id="0" name=""/>
        <dsp:cNvSpPr/>
      </dsp:nvSpPr>
      <dsp:spPr>
        <a:xfrm>
          <a:off x="211055" y="1087273"/>
          <a:ext cx="295477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83" tIns="0" rIns="11168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强化学习</a:t>
          </a:r>
          <a:endParaRPr lang="en-US" altLang="zh-CN" sz="1500" kern="1200" dirty="0" smtClean="0"/>
        </a:p>
      </dsp:txBody>
      <dsp:txXfrm>
        <a:off x="232671" y="1108889"/>
        <a:ext cx="2911540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D49E6-53B1-414B-8F2F-9C5A8B20E7F3}">
      <dsp:nvSpPr>
        <dsp:cNvPr id="0" name=""/>
        <dsp:cNvSpPr/>
      </dsp:nvSpPr>
      <dsp:spPr>
        <a:xfrm>
          <a:off x="0" y="358692"/>
          <a:ext cx="7886701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291592" rIns="61209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smtClean="0"/>
            <a:t>在</a:t>
          </a:r>
          <a:r>
            <a:rPr lang="zh-CN" altLang="en-US" sz="1400" kern="1200" dirty="0" smtClean="0"/>
            <a:t>训练过程中</a:t>
          </a:r>
          <a:r>
            <a:rPr lang="en-US" altLang="zh-CN" sz="1400" kern="1200" dirty="0" smtClean="0"/>
            <a:t>, </a:t>
          </a:r>
          <a:r>
            <a:rPr lang="zh-CN" altLang="en-US" sz="1400" kern="1200" dirty="0" smtClean="0"/>
            <a:t>若训练误差降低</a:t>
          </a:r>
          <a:r>
            <a:rPr lang="en-US" altLang="zh-CN" sz="1400" kern="1200" dirty="0" smtClean="0"/>
            <a:t>, </a:t>
          </a:r>
          <a:r>
            <a:rPr lang="zh-CN" altLang="en-US" sz="1400" kern="1200" dirty="0" smtClean="0"/>
            <a:t>但验证误差升高</a:t>
          </a:r>
          <a:r>
            <a:rPr lang="en-US" altLang="zh-CN" sz="1400" kern="1200" dirty="0" smtClean="0"/>
            <a:t>, </a:t>
          </a:r>
          <a:r>
            <a:rPr lang="zh-CN" altLang="en-US" sz="1400" kern="1200" dirty="0" smtClean="0"/>
            <a:t>则停止训练 </a:t>
          </a:r>
          <a:endParaRPr lang="zh-CN" altLang="en-US" sz="1400" kern="1200" dirty="0"/>
        </a:p>
      </dsp:txBody>
      <dsp:txXfrm>
        <a:off x="0" y="358692"/>
        <a:ext cx="7886701" cy="672525"/>
      </dsp:txXfrm>
    </dsp:sp>
    <dsp:sp modelId="{4B538AED-1A8F-4A35-9298-BAA737D6603A}">
      <dsp:nvSpPr>
        <dsp:cNvPr id="0" name=""/>
        <dsp:cNvSpPr/>
      </dsp:nvSpPr>
      <dsp:spPr>
        <a:xfrm>
          <a:off x="394335" y="152052"/>
          <a:ext cx="552069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早停</a:t>
          </a:r>
          <a:endParaRPr lang="zh-CN" altLang="en-US" sz="1400" kern="1200" dirty="0"/>
        </a:p>
      </dsp:txBody>
      <dsp:txXfrm>
        <a:off x="414510" y="172227"/>
        <a:ext cx="5480340" cy="372930"/>
      </dsp:txXfrm>
    </dsp:sp>
    <dsp:sp modelId="{86A266A1-F75D-48D4-A074-D83F45494BCD}">
      <dsp:nvSpPr>
        <dsp:cNvPr id="0" name=""/>
        <dsp:cNvSpPr/>
      </dsp:nvSpPr>
      <dsp:spPr>
        <a:xfrm>
          <a:off x="0" y="1313457"/>
          <a:ext cx="7886701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291592" rIns="61209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smtClean="0"/>
            <a:t>在</a:t>
          </a:r>
          <a:r>
            <a:rPr lang="zh-CN" altLang="en-US" sz="1400" kern="1200" dirty="0" smtClean="0"/>
            <a:t>误差目标函数中增加一项描述网络复杂程度的部分</a:t>
          </a:r>
          <a:r>
            <a:rPr lang="en-US" altLang="zh-CN" sz="1400" kern="1200" dirty="0" smtClean="0"/>
            <a:t>, </a:t>
          </a:r>
          <a:r>
            <a:rPr lang="zh-CN" altLang="en-US" sz="1400" kern="1200" smtClean="0"/>
            <a:t>例如连接权值与阈值的平方和</a:t>
          </a:r>
          <a:endParaRPr lang="zh-CN" altLang="en-US" sz="1400" kern="1200" dirty="0"/>
        </a:p>
      </dsp:txBody>
      <dsp:txXfrm>
        <a:off x="0" y="1313457"/>
        <a:ext cx="7886701" cy="672525"/>
      </dsp:txXfrm>
    </dsp:sp>
    <dsp:sp modelId="{62E5E88B-284A-478A-9B27-82D5EC560C5C}">
      <dsp:nvSpPr>
        <dsp:cNvPr id="0" name=""/>
        <dsp:cNvSpPr/>
      </dsp:nvSpPr>
      <dsp:spPr>
        <a:xfrm>
          <a:off x="394335" y="1106817"/>
          <a:ext cx="552069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正则化</a:t>
          </a:r>
          <a:endParaRPr lang="zh-CN" altLang="en-US" sz="1400" kern="1200" dirty="0"/>
        </a:p>
      </dsp:txBody>
      <dsp:txXfrm>
        <a:off x="414510" y="1126992"/>
        <a:ext cx="548034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38380-55B4-44CC-8D64-0CFEAEC87175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702A3-3BBD-4453-B934-FADD575612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3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GPS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RGB</a:t>
            </a:r>
            <a:r>
              <a:rPr lang="zh-CN" altLang="en-US" dirty="0" smtClean="0"/>
              <a:t>等例子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702A3-3BBD-4453-B934-FADD575612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54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A404-5EF0-430A-B2E4-8DED4DECA18A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79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F05E-FF6E-4D49-A459-ED6212154775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4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77DA-850B-4CC3-BE55-7AF8C59ADECC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3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641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78E0C-AD0B-4336-9902-C65367C2D09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10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ECAF-2111-4247-8604-73DF73189235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93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41C8-1CDE-4462-8A83-8A20E34D4C95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11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0DE5-1C2B-4DE9-9DE6-98692ECA1454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9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1F6F8-E602-43B3-9619-E5B3B066E24C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0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3820-80DD-42CA-9568-74BA8791AA1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1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E01A-3DFA-40E0-B504-CF7FFB1E4265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0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2106"/>
            <a:ext cx="78867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8318" y="6516130"/>
            <a:ext cx="829447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CC1FB-A249-49D3-9620-1BA24AE4595D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34425" y="6516130"/>
            <a:ext cx="1008638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《</a:t>
            </a:r>
            <a:r>
              <a:rPr lang="zh-CN" altLang="en-US" dirty="0" smtClean="0"/>
              <a:t>机器学习概论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67066" y="879586"/>
            <a:ext cx="628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EBFC4843-EEDB-4B7A-8496-D6185341522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8076630" y="365126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8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ff.ustc.edu.cn/~liandefu" TargetMode="External"/><Relationship Id="rId2" Type="http://schemas.openxmlformats.org/officeDocument/2006/relationships/hyperlink" Target="mailto:liandefu@ustc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1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8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9" Type="http://schemas.openxmlformats.org/officeDocument/2006/relationships/image" Target="../media/image88.png"/><Relationship Id="rId21" Type="http://schemas.openxmlformats.org/officeDocument/2006/relationships/image" Target="../media/image65.png"/><Relationship Id="rId34" Type="http://schemas.openxmlformats.org/officeDocument/2006/relationships/image" Target="../media/image85.png"/><Relationship Id="rId42" Type="http://schemas.openxmlformats.org/officeDocument/2006/relationships/image" Target="../media/image91.png"/><Relationship Id="rId7" Type="http://schemas.openxmlformats.org/officeDocument/2006/relationships/image" Target="../media/image8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33" Type="http://schemas.openxmlformats.org/officeDocument/2006/relationships/image" Target="../media/image84.png"/><Relationship Id="rId38" Type="http://schemas.openxmlformats.org/officeDocument/2006/relationships/image" Target="../media/image87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41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6.png"/><Relationship Id="rId40" Type="http://schemas.openxmlformats.org/officeDocument/2006/relationships/image" Target="../media/image89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1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8" Type="http://schemas.openxmlformats.org/officeDocument/2006/relationships/image" Target="../media/image83.png"/><Relationship Id="rId3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9" Type="http://schemas.openxmlformats.org/officeDocument/2006/relationships/image" Target="../media/image97.png"/><Relationship Id="rId21" Type="http://schemas.openxmlformats.org/officeDocument/2006/relationships/image" Target="../media/image65.png"/><Relationship Id="rId34" Type="http://schemas.openxmlformats.org/officeDocument/2006/relationships/image" Target="../media/image79.png"/><Relationship Id="rId42" Type="http://schemas.openxmlformats.org/officeDocument/2006/relationships/image" Target="../media/image91.png"/><Relationship Id="rId7" Type="http://schemas.openxmlformats.org/officeDocument/2006/relationships/image" Target="../media/image92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94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4" Type="http://schemas.openxmlformats.org/officeDocument/2006/relationships/image" Target="../media/image84.png"/><Relationship Id="rId4" Type="http://schemas.openxmlformats.org/officeDocument/2006/relationships/image" Target="../media/image48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81.png"/><Relationship Id="rId43" Type="http://schemas.openxmlformats.org/officeDocument/2006/relationships/image" Target="../media/image100.png"/><Relationship Id="rId8" Type="http://schemas.openxmlformats.org/officeDocument/2006/relationships/image" Target="../media/image83.png"/><Relationship Id="rId3" Type="http://schemas.openxmlformats.org/officeDocument/2006/relationships/image" Target="../media/image47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33" Type="http://schemas.openxmlformats.org/officeDocument/2006/relationships/image" Target="../media/image93.png"/><Relationship Id="rId38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0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65.png"/><Relationship Id="rId26" Type="http://schemas.openxmlformats.org/officeDocument/2006/relationships/image" Target="../media/image136.png"/><Relationship Id="rId3" Type="http://schemas.openxmlformats.org/officeDocument/2006/relationships/image" Target="../media/image1130.png"/><Relationship Id="rId21" Type="http://schemas.openxmlformats.org/officeDocument/2006/relationships/image" Target="../media/image131.png"/><Relationship Id="rId34" Type="http://schemas.openxmlformats.org/officeDocument/2006/relationships/image" Target="../media/image144.png"/><Relationship Id="rId7" Type="http://schemas.openxmlformats.org/officeDocument/2006/relationships/image" Target="../media/image117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5.png"/><Relationship Id="rId33" Type="http://schemas.openxmlformats.org/officeDocument/2006/relationships/image" Target="../media/image143.png"/><Relationship Id="rId2" Type="http://schemas.openxmlformats.org/officeDocument/2006/relationships/image" Target="../media/image1120.png"/><Relationship Id="rId16" Type="http://schemas.openxmlformats.org/officeDocument/2006/relationships/image" Target="../media/image127.png"/><Relationship Id="rId20" Type="http://schemas.openxmlformats.org/officeDocument/2006/relationships/image" Target="../media/image130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2.png"/><Relationship Id="rId24" Type="http://schemas.openxmlformats.org/officeDocument/2006/relationships/image" Target="../media/image134.png"/><Relationship Id="rId32" Type="http://schemas.openxmlformats.org/officeDocument/2006/relationships/image" Target="../media/image142.png"/><Relationship Id="rId5" Type="http://schemas.openxmlformats.org/officeDocument/2006/relationships/image" Target="../media/image115.png"/><Relationship Id="rId15" Type="http://schemas.openxmlformats.org/officeDocument/2006/relationships/image" Target="../media/image126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1.png"/><Relationship Id="rId19" Type="http://schemas.openxmlformats.org/officeDocument/2006/relationships/image" Target="../media/image129.png"/><Relationship Id="rId31" Type="http://schemas.openxmlformats.org/officeDocument/2006/relationships/image" Target="../media/image141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5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140.png"/><Relationship Id="rId8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tiff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第五章</a:t>
            </a:r>
            <a:r>
              <a:rPr lang="zh-CN" altLang="en-US" dirty="0" smtClean="0"/>
              <a:t>：神经网络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04743" y="4195762"/>
            <a:ext cx="4026877" cy="14664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主讲：连德富 特任教授 </a:t>
            </a:r>
            <a:r>
              <a:rPr lang="en-US" altLang="zh-CN" dirty="0" smtClean="0"/>
              <a:t>| </a:t>
            </a:r>
            <a:r>
              <a:rPr lang="zh-CN" altLang="en-US" dirty="0" smtClean="0"/>
              <a:t>博士生导师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邮箱：</a:t>
            </a:r>
            <a:r>
              <a:rPr lang="en-US" altLang="zh-CN" dirty="0" smtClean="0">
                <a:hlinkClick r:id="rId2"/>
              </a:rPr>
              <a:t>liandefu@ustc.edu.cn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手机：</a:t>
            </a:r>
            <a:r>
              <a:rPr lang="en-US" altLang="zh-CN" dirty="0" smtClean="0"/>
              <a:t>13739227137</a:t>
            </a:r>
          </a:p>
          <a:p>
            <a:pPr algn="l"/>
            <a:r>
              <a:rPr lang="zh-CN" altLang="en-US" dirty="0" smtClean="0"/>
              <a:t>主页：</a:t>
            </a:r>
            <a:r>
              <a:rPr lang="en-US" altLang="zh-CN" dirty="0" smtClean="0">
                <a:hlinkClick r:id="rId3"/>
              </a:rPr>
              <a:t>http://staff.ustc.edu.cn/~liandefu</a:t>
            </a:r>
            <a:endParaRPr lang="en-US" altLang="zh-CN" dirty="0" smtClean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6999-E266-4270-8059-9A39859FD4B7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5943" y="814630"/>
            <a:ext cx="4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2022</a:t>
            </a:r>
            <a:r>
              <a:rPr lang="zh-CN" altLang="en-US" smtClean="0"/>
              <a:t>年秋季 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机器学习概论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课程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5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88931"/>
                <a:ext cx="4004896" cy="3786553"/>
              </a:xfrm>
            </p:spPr>
            <p:txBody>
              <a:bodyPr/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输入</a:t>
                </a:r>
                <a:r>
                  <a:rPr lang="zh-CN" altLang="en-US" dirty="0"/>
                  <a:t>：来自</a:t>
                </a:r>
                <a:r>
                  <a:rPr lang="zh-CN" altLang="en-US" dirty="0" smtClean="0"/>
                  <a:t>其他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</a:t>
                </a:r>
                <a:r>
                  <a:rPr lang="zh-CN" altLang="en-US" dirty="0"/>
                  <a:t>神经云传递过来的输入信号</a:t>
                </a:r>
              </a:p>
              <a:p>
                <a:endParaRPr lang="zh-CN" altLang="en-US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处理</a:t>
                </a:r>
                <a:r>
                  <a:rPr lang="zh-CN" altLang="en-US" dirty="0"/>
                  <a:t>：输入信号通过带权重的连接进行传递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神经元接受到总输入值将与神经元的阈值进行比较</a:t>
                </a:r>
              </a:p>
              <a:p>
                <a:endParaRPr lang="zh-CN" altLang="en-US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输出</a:t>
                </a:r>
                <a:r>
                  <a:rPr lang="zh-CN" altLang="en-US" dirty="0"/>
                  <a:t>：通过激活函数的处理以得到</a:t>
                </a:r>
                <a:r>
                  <a:rPr lang="zh-CN" altLang="en-US" dirty="0" smtClean="0"/>
                  <a:t>输出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88931"/>
                <a:ext cx="4004896" cy="3786553"/>
              </a:xfrm>
              <a:blipFill>
                <a:blip r:embed="rId2"/>
                <a:stretch>
                  <a:fillRect l="-1522" t="-1768" r="-1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8119" y="1479942"/>
            <a:ext cx="527061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</a:pPr>
            <a:r>
              <a:rPr lang="en-US" altLang="zh-CN" sz="2100" dirty="0"/>
              <a:t>M-P </a:t>
            </a:r>
            <a:r>
              <a:rPr lang="zh-CN" altLang="en-US" sz="2100" dirty="0"/>
              <a:t>神经元模型 </a:t>
            </a:r>
            <a:r>
              <a:rPr lang="en-US" altLang="zh-CN" sz="2100" dirty="0">
                <a:solidFill>
                  <a:srgbClr val="FF0000"/>
                </a:solidFill>
                <a:ea typeface="幼圆" panose="02010509060101010101" pitchFamily="49" charset="-122"/>
              </a:rPr>
              <a:t>[McCulloch and Pitts,  1943]</a:t>
            </a:r>
          </a:p>
        </p:txBody>
      </p:sp>
      <p:pic>
        <p:nvPicPr>
          <p:cNvPr id="8" name="内容占位符 6" descr="屏幕剪辑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r="33246" b="19421"/>
          <a:stretch/>
        </p:blipFill>
        <p:spPr>
          <a:xfrm>
            <a:off x="4580792" y="2288931"/>
            <a:ext cx="4219864" cy="3254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693270" y="3373314"/>
                <a:ext cx="1556239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70" y="3373314"/>
                <a:ext cx="1556239" cy="6805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75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激活函数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内容占位符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95" b="13414"/>
          <a:stretch/>
        </p:blipFill>
        <p:spPr>
          <a:xfrm>
            <a:off x="615458" y="1671247"/>
            <a:ext cx="3683982" cy="36129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0584" y="5486133"/>
            <a:ext cx="38916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理想激活函数是</a:t>
            </a:r>
            <a:r>
              <a:rPr lang="zh-CN" altLang="en-US" dirty="0" smtClean="0"/>
              <a:t>阶跃函数</a:t>
            </a:r>
            <a:endParaRPr lang="en-US" altLang="zh-CN" dirty="0"/>
          </a:p>
          <a:p>
            <a:r>
              <a:rPr lang="en-US" altLang="zh-CN" dirty="0" smtClean="0"/>
              <a:t>0</a:t>
            </a:r>
            <a:r>
              <a:rPr lang="zh-CN" altLang="en-US" dirty="0"/>
              <a:t>表示抑制</a:t>
            </a:r>
            <a:r>
              <a:rPr lang="zh-CN" altLang="en-US" dirty="0" smtClean="0"/>
              <a:t>神经元；</a:t>
            </a:r>
            <a:r>
              <a:rPr lang="en-US" altLang="zh-CN" dirty="0" smtClean="0"/>
              <a:t>1</a:t>
            </a:r>
            <a:r>
              <a:rPr lang="zh-CN" altLang="en-US" dirty="0"/>
              <a:t>表示激活神经元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4828163" y="5486133"/>
            <a:ext cx="409721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阶跃函数具有不连续、不光滑等不好的性质</a:t>
            </a:r>
            <a:r>
              <a:rPr lang="en-US" altLang="zh-CN" dirty="0"/>
              <a:t>, </a:t>
            </a:r>
            <a:r>
              <a:rPr lang="zh-CN" altLang="en-US" dirty="0"/>
              <a:t>常用的是 </a:t>
            </a:r>
            <a:r>
              <a:rPr lang="en-US" altLang="zh-CN" dirty="0"/>
              <a:t>Sigmoid </a:t>
            </a:r>
            <a:r>
              <a:rPr lang="zh-CN" altLang="en-US" dirty="0"/>
              <a:t>函数 </a:t>
            </a:r>
          </a:p>
        </p:txBody>
      </p:sp>
      <p:pic>
        <p:nvPicPr>
          <p:cNvPr id="10" name="内容占位符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0" b="13414"/>
          <a:stretch/>
        </p:blipFill>
        <p:spPr>
          <a:xfrm>
            <a:off x="4909483" y="1595311"/>
            <a:ext cx="3930167" cy="36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1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感知机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感知机由两层神经元组成</a:t>
            </a:r>
            <a:r>
              <a:rPr lang="en-US" altLang="zh-CN" dirty="0"/>
              <a:t>, </a:t>
            </a:r>
            <a:r>
              <a:rPr lang="zh-CN" altLang="en-US" dirty="0"/>
              <a:t>输入层接受外界输入信号传递给输出层</a:t>
            </a:r>
            <a:r>
              <a:rPr lang="en-US" altLang="zh-CN" dirty="0"/>
              <a:t>, </a:t>
            </a:r>
            <a:r>
              <a:rPr lang="zh-CN" altLang="en-US" dirty="0"/>
              <a:t>输出层是</a:t>
            </a:r>
            <a:r>
              <a:rPr lang="en-US" altLang="zh-CN" dirty="0"/>
              <a:t>M-P</a:t>
            </a:r>
            <a:r>
              <a:rPr lang="zh-CN" altLang="en-US" dirty="0"/>
              <a:t>神经元（阈值逻辑单元）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66769"/>
            <a:ext cx="7534931" cy="3563206"/>
          </a:xfrm>
          <a:prstGeom prst="rect">
            <a:avLst/>
          </a:prstGeom>
        </p:spPr>
      </p:pic>
      <p:sp>
        <p:nvSpPr>
          <p:cNvPr id="27" name="圆角矩形标注 26"/>
          <p:cNvSpPr/>
          <p:nvPr/>
        </p:nvSpPr>
        <p:spPr>
          <a:xfrm>
            <a:off x="5683740" y="4761117"/>
            <a:ext cx="2952266" cy="1789427"/>
          </a:xfrm>
          <a:prstGeom prst="wedgeRoundRectCallout">
            <a:avLst>
              <a:gd name="adj1" fmla="val -23078"/>
              <a:gd name="adj2" fmla="val -8896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标注 25"/>
          <p:cNvSpPr/>
          <p:nvPr/>
        </p:nvSpPr>
        <p:spPr>
          <a:xfrm>
            <a:off x="5003800" y="2755900"/>
            <a:ext cx="1946539" cy="848946"/>
          </a:xfrm>
          <a:prstGeom prst="wedgeRoundRectCallout">
            <a:avLst>
              <a:gd name="adj1" fmla="val -6179"/>
              <a:gd name="adj2" fmla="val 7182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053901" y="2758297"/>
                <a:ext cx="1858338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01" y="2758297"/>
                <a:ext cx="1858338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5919177" y="4808521"/>
            <a:ext cx="2615629" cy="1695833"/>
            <a:chOff x="6338277" y="4986321"/>
            <a:chExt cx="2615629" cy="1695833"/>
          </a:xfrm>
        </p:grpSpPr>
        <p:cxnSp>
          <p:nvCxnSpPr>
            <p:cNvPr id="14" name="直接箭头连接符 13"/>
            <p:cNvCxnSpPr/>
            <p:nvPr/>
          </p:nvCxnSpPr>
          <p:spPr>
            <a:xfrm>
              <a:off x="6338277" y="5957438"/>
              <a:ext cx="252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 flipV="1">
              <a:off x="7561385" y="5037992"/>
              <a:ext cx="0" cy="164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552535" y="5583116"/>
              <a:ext cx="1222091" cy="87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39294" y="6326877"/>
              <a:ext cx="1222091" cy="87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6916107" y="4986321"/>
                  <a:ext cx="7271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107" y="4986321"/>
                  <a:ext cx="72718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8595346" y="5883787"/>
                  <a:ext cx="3585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5346" y="5883787"/>
                  <a:ext cx="35856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8777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感知机能够容易地实现逻辑与、或、非运算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0" r="19333" b="16085"/>
          <a:stretch/>
        </p:blipFill>
        <p:spPr>
          <a:xfrm>
            <a:off x="342443" y="2312988"/>
            <a:ext cx="3015899" cy="2539361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8245683" y="27619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与</a:t>
            </a:r>
          </a:p>
        </p:txBody>
      </p:sp>
      <p:sp>
        <p:nvSpPr>
          <p:cNvPr id="63" name="矩形 62"/>
          <p:cNvSpPr/>
          <p:nvPr/>
        </p:nvSpPr>
        <p:spPr>
          <a:xfrm>
            <a:off x="8245683" y="45762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或</a:t>
            </a:r>
            <a:endParaRPr lang="zh-CN" altLang="en-US" dirty="0"/>
          </a:p>
        </p:txBody>
      </p:sp>
      <p:grpSp>
        <p:nvGrpSpPr>
          <p:cNvPr id="85" name="组合 84"/>
          <p:cNvGrpSpPr/>
          <p:nvPr/>
        </p:nvGrpSpPr>
        <p:grpSpPr>
          <a:xfrm>
            <a:off x="6538452" y="2388577"/>
            <a:ext cx="1603226" cy="1326458"/>
            <a:chOff x="6538452" y="2754337"/>
            <a:chExt cx="1603226" cy="1326458"/>
          </a:xfrm>
        </p:grpSpPr>
        <p:grpSp>
          <p:nvGrpSpPr>
            <p:cNvPr id="41" name="组合 40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877192" y="276834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877192" y="347081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776813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534726" y="4294038"/>
            <a:ext cx="1603226" cy="1326458"/>
            <a:chOff x="6538452" y="2754337"/>
            <a:chExt cx="1603226" cy="1326458"/>
          </a:xfrm>
        </p:grpSpPr>
        <p:grpSp>
          <p:nvGrpSpPr>
            <p:cNvPr id="87" name="组合 86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3582360" y="2457078"/>
                <a:ext cx="29343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:</a:t>
                </a:r>
              </a:p>
              <a:p>
                <a:r>
                  <a:rPr lang="en-US" altLang="zh-CN" dirty="0" smtClean="0"/>
                  <a:t> </a:t>
                </a:r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360" y="2457078"/>
                <a:ext cx="2934317" cy="923330"/>
              </a:xfrm>
              <a:prstGeom prst="rect">
                <a:avLst/>
              </a:prstGeom>
              <a:blipFill>
                <a:blip r:embed="rId3"/>
                <a:stretch>
                  <a:fillRect t="-3289" r="-1663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3600409" y="4420167"/>
                <a:ext cx="29343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:</a:t>
                </a:r>
              </a:p>
              <a:p>
                <a:r>
                  <a:rPr lang="en-US" altLang="zh-CN" dirty="0" smtClean="0"/>
                  <a:t> </a:t>
                </a:r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−0.5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9" y="4420167"/>
                <a:ext cx="2934317" cy="923330"/>
              </a:xfrm>
              <a:prstGeom prst="rect">
                <a:avLst/>
              </a:prstGeom>
              <a:blipFill>
                <a:blip r:embed="rId4"/>
                <a:stretch>
                  <a:fillRect t="-3289" r="-1663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接连接符 107"/>
          <p:cNvCxnSpPr/>
          <p:nvPr/>
        </p:nvCxnSpPr>
        <p:spPr>
          <a:xfrm>
            <a:off x="6595790" y="4760933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7104074" y="2353308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9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感知机</a:t>
            </a:r>
            <a:r>
              <a:rPr lang="zh-CN" altLang="en-US" dirty="0" smtClean="0"/>
              <a:t>学习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给定训练集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=1,2,⋯,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 smtClean="0"/>
                  <a:t>与</a:t>
                </a:r>
                <a:r>
                  <a:rPr lang="zh-CN" altLang="en-US" dirty="0"/>
                  <a:t>阈值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可以通过学习</a:t>
                </a:r>
                <a:r>
                  <a:rPr lang="zh-CN" altLang="en-US" dirty="0" smtClean="0"/>
                  <a:t>得到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感知机学习规则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46283" y="3105835"/>
                <a:ext cx="715693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对训练样例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若当前感知机的输出为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则感知机权重调整规则为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83" y="3105835"/>
                <a:ext cx="7156939" cy="923330"/>
              </a:xfrm>
              <a:prstGeom prst="rect">
                <a:avLst/>
              </a:prstGeom>
              <a:blipFill>
                <a:blip r:embed="rId3"/>
                <a:stretch>
                  <a:fillRect l="-767" t="-3289" r="-3833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标注 8"/>
          <p:cNvSpPr/>
          <p:nvPr/>
        </p:nvSpPr>
        <p:spPr>
          <a:xfrm>
            <a:off x="4431323" y="4165070"/>
            <a:ext cx="940777" cy="536331"/>
          </a:xfrm>
          <a:prstGeom prst="wedgeRoundRectCallout">
            <a:avLst>
              <a:gd name="adj1" fmla="val -23637"/>
              <a:gd name="adj2" fmla="val -85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学习率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80853" y="4998519"/>
            <a:ext cx="2070178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对应如下更新规则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780853" y="5387303"/>
            <a:ext cx="5760000" cy="1126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81220" y="5492243"/>
                <a:ext cx="575963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若对训练样本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/>
                  <a:t>预测正确，则感知机不发生变化；</a:t>
                </a:r>
                <a:endParaRPr lang="en-US" altLang="zh-CN" dirty="0"/>
              </a:p>
              <a:p>
                <a:r>
                  <a:rPr lang="zh-CN" altLang="en-US" dirty="0"/>
                  <a:t>若预测值更大，降低激活输入的权重；</a:t>
                </a:r>
                <a:endParaRPr lang="en-US" altLang="zh-CN" dirty="0"/>
              </a:p>
              <a:p>
                <a:r>
                  <a:rPr lang="zh-CN" altLang="en-US" dirty="0"/>
                  <a:t>若预测值更小，增加激活输入的权重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20" y="5492243"/>
                <a:ext cx="5759633" cy="923330"/>
              </a:xfrm>
              <a:prstGeom prst="rect">
                <a:avLst/>
              </a:prstGeom>
              <a:blipFill>
                <a:blip r:embed="rId4"/>
                <a:stretch>
                  <a:fillRect l="-847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7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若两类模式</a:t>
            </a:r>
            <a:r>
              <a:rPr lang="zh-CN" altLang="en-US" dirty="0">
                <a:solidFill>
                  <a:srgbClr val="FF0000"/>
                </a:solidFill>
              </a:rPr>
              <a:t>线性可分</a:t>
            </a:r>
            <a:r>
              <a:rPr lang="en-US" altLang="zh-CN" dirty="0"/>
              <a:t>, </a:t>
            </a:r>
            <a:r>
              <a:rPr lang="zh-CN" altLang="en-US" dirty="0"/>
              <a:t>则感知机的学习过程一定会</a:t>
            </a:r>
            <a:r>
              <a:rPr lang="zh-CN" altLang="en-US" dirty="0">
                <a:solidFill>
                  <a:srgbClr val="FF0000"/>
                </a:solidFill>
              </a:rPr>
              <a:t>收敛</a:t>
            </a:r>
            <a:r>
              <a:rPr lang="zh-CN" altLang="en-US" dirty="0"/>
              <a:t>；否感知机的学习过程将会发生</a:t>
            </a:r>
            <a:r>
              <a:rPr lang="zh-CN" altLang="en-US" dirty="0" smtClean="0"/>
              <a:t>震荡</a:t>
            </a:r>
            <a:endParaRPr lang="en-US" altLang="zh-CN" dirty="0" smtClean="0"/>
          </a:p>
          <a:p>
            <a:r>
              <a:rPr lang="zh-CN" altLang="en-US" dirty="0"/>
              <a:t>单层感知机的学习能力非常有限</a:t>
            </a:r>
            <a:r>
              <a:rPr lang="en-US" altLang="zh-CN" dirty="0"/>
              <a:t>, </a:t>
            </a:r>
            <a:r>
              <a:rPr lang="zh-CN" altLang="en-US" dirty="0"/>
              <a:t>只能解决线性可分问题</a:t>
            </a:r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87" y="2876618"/>
            <a:ext cx="4193652" cy="30227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707364" y="1759170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dirty="0">
                <a:solidFill>
                  <a:srgbClr val="C00000"/>
                </a:solidFill>
              </a:rPr>
              <a:t>[Minsky and </a:t>
            </a:r>
            <a:r>
              <a:rPr lang="en-US" altLang="zh-CN" dirty="0" err="1">
                <a:solidFill>
                  <a:srgbClr val="C00000"/>
                </a:solidFill>
              </a:rPr>
              <a:t>Papert</a:t>
            </a:r>
            <a:r>
              <a:rPr lang="en-US" altLang="zh-CN" dirty="0">
                <a:solidFill>
                  <a:srgbClr val="C00000"/>
                </a:solidFill>
              </a:rPr>
              <a:t>, 1969]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1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感知机学习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与、或、非问题是线性可分的</a:t>
            </a:r>
            <a:r>
              <a:rPr lang="en-US" altLang="zh-CN" dirty="0"/>
              <a:t>, </a:t>
            </a:r>
            <a:r>
              <a:rPr lang="zh-CN" altLang="en-US" dirty="0"/>
              <a:t>因此感知机学习过程能够求得适当的权值</a:t>
            </a:r>
            <a:r>
              <a:rPr lang="zh-CN" altLang="en-US" dirty="0" smtClean="0"/>
              <a:t>向量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异</a:t>
            </a:r>
            <a:r>
              <a:rPr lang="zh-CN" altLang="en-US" dirty="0"/>
              <a:t>或问题不是线性可分的</a:t>
            </a:r>
            <a:r>
              <a:rPr lang="en-US" altLang="zh-CN" dirty="0"/>
              <a:t>, </a:t>
            </a:r>
            <a:r>
              <a:rPr lang="zh-CN" altLang="en-US" dirty="0"/>
              <a:t>感知机学习不能求得合适解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618739" y="4755222"/>
                <a:ext cx="1356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异或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739" y="4755222"/>
                <a:ext cx="1356140" cy="369332"/>
              </a:xfrm>
              <a:prstGeom prst="rect">
                <a:avLst/>
              </a:prstGeom>
              <a:blipFill>
                <a:blip r:embed="rId2"/>
                <a:stretch>
                  <a:fillRect l="-405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2907782" y="4472993"/>
            <a:ext cx="1603226" cy="1326458"/>
            <a:chOff x="6538452" y="2754337"/>
            <a:chExt cx="1603226" cy="1326458"/>
          </a:xfrm>
        </p:grpSpPr>
        <p:grpSp>
          <p:nvGrpSpPr>
            <p:cNvPr id="9" name="组合 8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</p:grpSp>
      <p:sp>
        <p:nvSpPr>
          <p:cNvPr id="25" name="矩形 24"/>
          <p:cNvSpPr/>
          <p:nvPr/>
        </p:nvSpPr>
        <p:spPr>
          <a:xfrm>
            <a:off x="2244420" y="6048056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对于非线性可分问题</a:t>
            </a:r>
            <a:r>
              <a:rPr lang="en-US" altLang="zh-CN" dirty="0"/>
              <a:t>, </a:t>
            </a:r>
            <a:r>
              <a:rPr lang="zh-CN" altLang="en-US" dirty="0"/>
              <a:t>如何求解？</a:t>
            </a:r>
          </a:p>
        </p:txBody>
      </p:sp>
      <p:sp>
        <p:nvSpPr>
          <p:cNvPr id="26" name="矩形 25"/>
          <p:cNvSpPr/>
          <p:nvPr/>
        </p:nvSpPr>
        <p:spPr>
          <a:xfrm>
            <a:off x="5961809" y="6037127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 多层感知机</a:t>
            </a:r>
          </a:p>
        </p:txBody>
      </p:sp>
      <p:sp>
        <p:nvSpPr>
          <p:cNvPr id="59" name="矩形 58"/>
          <p:cNvSpPr/>
          <p:nvPr/>
        </p:nvSpPr>
        <p:spPr>
          <a:xfrm>
            <a:off x="4357772" y="25513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与</a:t>
            </a:r>
          </a:p>
        </p:txBody>
      </p:sp>
      <p:sp>
        <p:nvSpPr>
          <p:cNvPr id="60" name="矩形 59"/>
          <p:cNvSpPr/>
          <p:nvPr/>
        </p:nvSpPr>
        <p:spPr>
          <a:xfrm>
            <a:off x="7017755" y="25513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或</a:t>
            </a:r>
            <a:endParaRPr lang="zh-CN" altLang="en-US" dirty="0"/>
          </a:p>
        </p:txBody>
      </p:sp>
      <p:grpSp>
        <p:nvGrpSpPr>
          <p:cNvPr id="61" name="组合 60"/>
          <p:cNvGrpSpPr/>
          <p:nvPr/>
        </p:nvGrpSpPr>
        <p:grpSpPr>
          <a:xfrm>
            <a:off x="2650541" y="2178005"/>
            <a:ext cx="1603226" cy="1326458"/>
            <a:chOff x="6538452" y="2754337"/>
            <a:chExt cx="1603226" cy="1326458"/>
          </a:xfrm>
        </p:grpSpPr>
        <p:grpSp>
          <p:nvGrpSpPr>
            <p:cNvPr id="62" name="组合 61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877192" y="276834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877192" y="347081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76813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06798" y="2178005"/>
            <a:ext cx="1603226" cy="1326458"/>
            <a:chOff x="6538452" y="2754337"/>
            <a:chExt cx="1603226" cy="1326458"/>
          </a:xfrm>
        </p:grpSpPr>
        <p:grpSp>
          <p:nvGrpSpPr>
            <p:cNvPr id="77" name="组合 76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本框 86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78" name="文本框 77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</p:grpSp>
      <p:cxnSp>
        <p:nvCxnSpPr>
          <p:cNvPr id="91" name="直接连接符 90"/>
          <p:cNvCxnSpPr/>
          <p:nvPr/>
        </p:nvCxnSpPr>
        <p:spPr>
          <a:xfrm>
            <a:off x="5367862" y="2644900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3216163" y="2142736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1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多层</a:t>
            </a:r>
            <a:r>
              <a:rPr lang="zh-CN" altLang="en-US" dirty="0" smtClean="0"/>
              <a:t>感知机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输出层与输入层之间的一层神经元</a:t>
            </a:r>
            <a:r>
              <a:rPr lang="en-US" altLang="zh-CN" sz="2400" dirty="0"/>
              <a:t>, </a:t>
            </a:r>
            <a:r>
              <a:rPr lang="zh-CN" altLang="en-US" sz="2400" dirty="0"/>
              <a:t>被称之为</a:t>
            </a:r>
            <a:r>
              <a:rPr lang="zh-CN" altLang="en-US" sz="2400" dirty="0">
                <a:solidFill>
                  <a:srgbClr val="FF0000"/>
                </a:solidFill>
              </a:rPr>
              <a:t>隐层或隐含层</a:t>
            </a:r>
            <a:r>
              <a:rPr lang="en-US" altLang="zh-CN" sz="2400" dirty="0"/>
              <a:t>, </a:t>
            </a:r>
            <a:r>
              <a:rPr lang="zh-CN" altLang="en-US" sz="2400" dirty="0"/>
              <a:t>隐含层和输出层神经元都是具有激活函数的功能神经元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/>
          <a:stretch/>
        </p:blipFill>
        <p:spPr>
          <a:xfrm>
            <a:off x="2028147" y="2945515"/>
            <a:ext cx="5805823" cy="29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5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多层感知机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457926" y="45047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特征空间</a:t>
            </a:r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5746969" y="4131413"/>
            <a:ext cx="1603226" cy="1326458"/>
            <a:chOff x="6285061" y="3143205"/>
            <a:chExt cx="1603226" cy="1326458"/>
          </a:xfrm>
        </p:grpSpPr>
        <p:sp>
          <p:nvSpPr>
            <p:cNvPr id="14" name="矩形 13"/>
            <p:cNvSpPr/>
            <p:nvPr/>
          </p:nvSpPr>
          <p:spPr>
            <a:xfrm>
              <a:off x="6509079" y="3143205"/>
              <a:ext cx="1379208" cy="1116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6748765" y="4192665"/>
              <a:ext cx="0" cy="70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205966" y="4192665"/>
              <a:ext cx="0" cy="70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509079" y="3358922"/>
              <a:ext cx="7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509079" y="4061390"/>
              <a:ext cx="7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6634465" y="4192664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/>
                <a:t>0</a:t>
              </a:r>
              <a:endParaRPr lang="zh-CN" altLang="en-US" sz="12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97965" y="4192664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/>
                <a:t>1</a:t>
              </a:r>
              <a:endParaRPr lang="zh-CN" altLang="en-US" sz="12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285061" y="3922890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/>
                <a:t>0</a:t>
              </a:r>
              <a:endParaRPr lang="zh-CN" altLang="en-US" sz="12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285061" y="3220422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/>
                <a:t>1</a:t>
              </a:r>
              <a:endParaRPr lang="zh-CN" altLang="en-US" sz="12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22360" y="3164837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57295" y="38879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616181" y="3867304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7651569" y="4192665"/>
              <a:ext cx="0" cy="70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7537269" y="4192664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/>
                <a:t>2</a:t>
              </a:r>
              <a:endParaRPr lang="zh-CN" alt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7457926" y="2592068"/>
                <a:ext cx="1356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异或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926" y="2592068"/>
                <a:ext cx="1356140" cy="369332"/>
              </a:xfrm>
              <a:prstGeom prst="rect">
                <a:avLst/>
              </a:prstGeom>
              <a:blipFill>
                <a:blip r:embed="rId3"/>
                <a:stretch>
                  <a:fillRect l="-358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5746969" y="2309839"/>
            <a:ext cx="1603226" cy="1326458"/>
            <a:chOff x="6538452" y="2754337"/>
            <a:chExt cx="1603226" cy="1326458"/>
          </a:xfrm>
        </p:grpSpPr>
        <p:grpSp>
          <p:nvGrpSpPr>
            <p:cNvPr id="33" name="组合 32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</p:grpSp>
      <p:sp>
        <p:nvSpPr>
          <p:cNvPr id="50" name="任意多边形 49"/>
          <p:cNvSpPr/>
          <p:nvPr/>
        </p:nvSpPr>
        <p:spPr>
          <a:xfrm>
            <a:off x="5545215" y="3262178"/>
            <a:ext cx="562708" cy="1784838"/>
          </a:xfrm>
          <a:custGeom>
            <a:avLst/>
            <a:gdLst>
              <a:gd name="connsiteX0" fmla="*/ 562708 w 562708"/>
              <a:gd name="connsiteY0" fmla="*/ 0 h 1784838"/>
              <a:gd name="connsiteX1" fmla="*/ 0 w 562708"/>
              <a:gd name="connsiteY1" fmla="*/ 1046284 h 1784838"/>
              <a:gd name="connsiteX2" fmla="*/ 562708 w 562708"/>
              <a:gd name="connsiteY2" fmla="*/ 1784838 h 178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2708" h="1784838">
                <a:moveTo>
                  <a:pt x="562708" y="0"/>
                </a:moveTo>
                <a:cubicBezTo>
                  <a:pt x="281354" y="374405"/>
                  <a:pt x="0" y="748811"/>
                  <a:pt x="0" y="1046284"/>
                </a:cubicBezTo>
                <a:cubicBezTo>
                  <a:pt x="0" y="1343757"/>
                  <a:pt x="281354" y="1564297"/>
                  <a:pt x="562708" y="1784838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7183315" y="2549769"/>
            <a:ext cx="509954" cy="1811216"/>
          </a:xfrm>
          <a:custGeom>
            <a:avLst/>
            <a:gdLst>
              <a:gd name="connsiteX0" fmla="*/ 0 w 509954"/>
              <a:gd name="connsiteY0" fmla="*/ 0 h 1811216"/>
              <a:gd name="connsiteX1" fmla="*/ 509954 w 509954"/>
              <a:gd name="connsiteY1" fmla="*/ 958362 h 1811216"/>
              <a:gd name="connsiteX2" fmla="*/ 0 w 509954"/>
              <a:gd name="connsiteY2" fmla="*/ 1811216 h 181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954" h="1811216">
                <a:moveTo>
                  <a:pt x="0" y="0"/>
                </a:moveTo>
                <a:cubicBezTo>
                  <a:pt x="254977" y="328246"/>
                  <a:pt x="509954" y="656493"/>
                  <a:pt x="509954" y="958362"/>
                </a:cubicBezTo>
                <a:cubicBezTo>
                  <a:pt x="509954" y="1260231"/>
                  <a:pt x="254977" y="1535723"/>
                  <a:pt x="0" y="1811216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/>
          <p:nvPr/>
        </p:nvCxnSpPr>
        <p:spPr>
          <a:xfrm>
            <a:off x="6235238" y="2535187"/>
            <a:ext cx="405956" cy="2429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>
            <a:off x="6695321" y="3256704"/>
            <a:ext cx="381022" cy="171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5310554" y="3868615"/>
            <a:ext cx="2822331" cy="1925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89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0" grpId="0" animBg="1"/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多层前馈神经网络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zh-CN" altLang="en-US" dirty="0"/>
              <a:t>：每层神经元与下一层神经元全互联</a:t>
            </a:r>
            <a:r>
              <a:rPr lang="en-US" altLang="zh-CN" dirty="0"/>
              <a:t>, </a:t>
            </a:r>
            <a:r>
              <a:rPr lang="zh-CN" altLang="en-US" dirty="0"/>
              <a:t>神经元之间不存在同层连接也不存在跨层连接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前馈</a:t>
            </a:r>
            <a:r>
              <a:rPr lang="zh-CN" altLang="en-US" dirty="0"/>
              <a:t>：输入层接受外界输入</a:t>
            </a:r>
            <a:r>
              <a:rPr lang="en-US" altLang="zh-CN" dirty="0"/>
              <a:t>, </a:t>
            </a:r>
            <a:r>
              <a:rPr lang="zh-CN" altLang="en-US" dirty="0"/>
              <a:t>隐含层与输出层神经元对信号进行加工</a:t>
            </a:r>
            <a:r>
              <a:rPr lang="en-US" altLang="zh-CN" dirty="0"/>
              <a:t>, </a:t>
            </a:r>
            <a:r>
              <a:rPr lang="zh-CN" altLang="en-US" dirty="0"/>
              <a:t>最终结果由输出层神经元输出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学习</a:t>
            </a:r>
            <a:r>
              <a:rPr lang="zh-CN" altLang="en-US" dirty="0"/>
              <a:t>：根据训练数据来调整神经元之间的“</a:t>
            </a:r>
            <a:r>
              <a:rPr lang="zh-CN" altLang="en-US" dirty="0">
                <a:solidFill>
                  <a:srgbClr val="FF0000"/>
                </a:solidFill>
              </a:rPr>
              <a:t>连接权</a:t>
            </a:r>
            <a:r>
              <a:rPr lang="zh-CN" altLang="en-US" dirty="0"/>
              <a:t>”以及每个功能神经元的“</a:t>
            </a:r>
            <a:r>
              <a:rPr lang="zh-CN" altLang="en-US" dirty="0">
                <a:solidFill>
                  <a:srgbClr val="FF0000"/>
                </a:solidFill>
              </a:rPr>
              <a:t>阈值</a:t>
            </a:r>
            <a:r>
              <a:rPr lang="zh-CN" altLang="en-US" dirty="0"/>
              <a:t>”</a:t>
            </a:r>
          </a:p>
          <a:p>
            <a:r>
              <a:rPr lang="zh-CN" altLang="en-US" dirty="0"/>
              <a:t>多层网络：包含隐层的网络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54" y="3349900"/>
            <a:ext cx="4745112" cy="2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AI</a:t>
            </a:r>
            <a:r>
              <a:rPr lang="zh-CN" altLang="en-US" dirty="0" smtClean="0"/>
              <a:t>技术重大突破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7" y="1670538"/>
            <a:ext cx="4496419" cy="2684429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440222"/>
              </p:ext>
            </p:extLst>
          </p:nvPr>
        </p:nvGraphicFramePr>
        <p:xfrm>
          <a:off x="362277" y="4500105"/>
          <a:ext cx="5325975" cy="2190525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28699">
                  <a:extLst>
                    <a:ext uri="{9D8B030D-6E8A-4147-A177-3AD203B41FA5}">
                      <a16:colId xmlns:a16="http://schemas.microsoft.com/office/drawing/2014/main" val="3870260072"/>
                    </a:ext>
                  </a:extLst>
                </a:gridCol>
                <a:gridCol w="1011116">
                  <a:extLst>
                    <a:ext uri="{9D8B030D-6E8A-4147-A177-3AD203B41FA5}">
                      <a16:colId xmlns:a16="http://schemas.microsoft.com/office/drawing/2014/main" val="2482608464"/>
                    </a:ext>
                  </a:extLst>
                </a:gridCol>
                <a:gridCol w="572244">
                  <a:extLst>
                    <a:ext uri="{9D8B030D-6E8A-4147-A177-3AD203B41FA5}">
                      <a16:colId xmlns:a16="http://schemas.microsoft.com/office/drawing/2014/main" val="483742254"/>
                    </a:ext>
                  </a:extLst>
                </a:gridCol>
                <a:gridCol w="553916">
                  <a:extLst>
                    <a:ext uri="{9D8B030D-6E8A-4147-A177-3AD203B41FA5}">
                      <a16:colId xmlns:a16="http://schemas.microsoft.com/office/drawing/2014/main" val="36529955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76438196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Versions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Hardware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 smtClean="0">
                          <a:effectLst/>
                        </a:rPr>
                        <a:t>Elo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Results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78902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176 GPUs, 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distributed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3,144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Oct-15</a:t>
                      </a:r>
                      <a:endParaRPr lang="en-US" sz="11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5:0 against Fan Hui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66607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Lee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48 TPUs</a:t>
                      </a:r>
                      <a:r>
                        <a:rPr lang="en-US" sz="1100" u="none" strike="noStrike" dirty="0" smtClean="0">
                          <a:effectLst/>
                        </a:rPr>
                        <a:t>,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distributed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3,739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Mar-16</a:t>
                      </a:r>
                      <a:endParaRPr lang="en-US" sz="11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4:1 against Lee </a:t>
                      </a:r>
                      <a:r>
                        <a:rPr lang="en-US" sz="1100" u="none" strike="noStrike" dirty="0" err="1">
                          <a:effectLst/>
                        </a:rPr>
                        <a:t>Sedol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45020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Master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 TPUs, 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single </a:t>
                      </a:r>
                      <a:r>
                        <a:rPr lang="en-US" sz="1100" u="none" strike="noStrike" dirty="0">
                          <a:effectLst/>
                        </a:rPr>
                        <a:t>machine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4,858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May-17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60:0 against professional players;</a:t>
                      </a:r>
                    </a:p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Future of Go Summit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73485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Zero 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40 block)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 TPUs, 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single </a:t>
                      </a:r>
                      <a:r>
                        <a:rPr lang="en-US" sz="1100" u="none" strike="noStrike" dirty="0">
                          <a:effectLst/>
                        </a:rPr>
                        <a:t>machine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5,185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Oct-17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100:0 against </a:t>
                      </a:r>
                      <a:r>
                        <a:rPr lang="en-US" altLang="zh-CN" sz="1100" u="none" strike="noStrike" dirty="0" err="1" smtClean="0">
                          <a:effectLst/>
                        </a:rPr>
                        <a:t>AlphaGo</a:t>
                      </a:r>
                      <a:r>
                        <a:rPr lang="en-US" altLang="zh-CN" sz="1100" u="none" strike="noStrike" dirty="0" smtClean="0">
                          <a:effectLst/>
                        </a:rPr>
                        <a:t> Lee</a:t>
                      </a:r>
                    </a:p>
                    <a:p>
                      <a:pPr algn="ctr" fontAlgn="ctr"/>
                      <a:r>
                        <a:rPr lang="en-US" altLang="zh-CN" sz="1100" u="none" strike="noStrike" dirty="0" smtClean="0">
                          <a:effectLst/>
                        </a:rPr>
                        <a:t>89:11 against </a:t>
                      </a:r>
                      <a:r>
                        <a:rPr lang="en-US" altLang="zh-CN" sz="1100" u="none" strike="noStrike" dirty="0" err="1" smtClean="0">
                          <a:effectLst/>
                        </a:rPr>
                        <a:t>AlphaGo</a:t>
                      </a:r>
                      <a:r>
                        <a:rPr lang="en-US" altLang="zh-CN" sz="1100" u="none" strike="noStrike" dirty="0" smtClean="0">
                          <a:effectLst/>
                        </a:rPr>
                        <a:t> Master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94972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 smtClean="0">
                          <a:effectLst/>
                        </a:rPr>
                        <a:t>AlphaZero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20 block)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 TPUs, 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single </a:t>
                      </a:r>
                      <a:r>
                        <a:rPr lang="en-US" sz="1100" u="none" strike="noStrike" dirty="0">
                          <a:effectLst/>
                        </a:rPr>
                        <a:t>machine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5,018</a:t>
                      </a:r>
                      <a:endParaRPr lang="en-US" altLang="zh-CN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Dec-17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60:40 against 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err="1" smtClean="0">
                          <a:effectLst/>
                        </a:rPr>
                        <a:t>AlphaGo</a:t>
                      </a:r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>
                          <a:effectLst/>
                        </a:rPr>
                        <a:t>Zero (20 </a:t>
                      </a:r>
                      <a:r>
                        <a:rPr lang="en-US" sz="1100" u="none" strike="noStrike" dirty="0" smtClean="0">
                          <a:effectLst/>
                        </a:rPr>
                        <a:t>block)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674515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39" y="1468919"/>
            <a:ext cx="2685451" cy="522171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19692" y="1161535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</a:t>
            </a:r>
            <a:r>
              <a:rPr lang="zh-CN" altLang="en-US" dirty="0"/>
              <a:t>以</a:t>
            </a:r>
            <a:r>
              <a:rPr lang="en-US" altLang="zh-CN" dirty="0"/>
              <a:t>4:1</a:t>
            </a:r>
            <a:r>
              <a:rPr lang="zh-CN" altLang="en-US" dirty="0"/>
              <a:t>比分赢得</a:t>
            </a:r>
            <a:r>
              <a:rPr lang="en-US" altLang="zh-CN" dirty="0"/>
              <a:t>Lee </a:t>
            </a:r>
            <a:r>
              <a:rPr lang="en-US" altLang="zh-CN" dirty="0" err="1"/>
              <a:t>Sedol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4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多层前馈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—</a:t>
            </a:r>
            <a:r>
              <a:rPr lang="zh-CN" altLang="en-US" dirty="0"/>
              <a:t>表示</a:t>
            </a:r>
            <a:r>
              <a:rPr lang="zh-CN" altLang="en-US" dirty="0" smtClean="0"/>
              <a:t>能力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只需</a:t>
            </a:r>
            <a:r>
              <a:rPr lang="zh-CN" altLang="en-US" dirty="0"/>
              <a:t>要一个包含</a:t>
            </a:r>
            <a:r>
              <a:rPr lang="zh-CN" altLang="en-US" dirty="0">
                <a:solidFill>
                  <a:srgbClr val="FF0000"/>
                </a:solidFill>
              </a:rPr>
              <a:t>足够多</a:t>
            </a:r>
            <a:r>
              <a:rPr lang="zh-CN" altLang="en-US" dirty="0" smtClean="0">
                <a:solidFill>
                  <a:srgbClr val="FF0000"/>
                </a:solidFill>
              </a:rPr>
              <a:t>神经元</a:t>
            </a:r>
            <a:r>
              <a:rPr lang="zh-CN" altLang="en-US" dirty="0" smtClean="0"/>
              <a:t>且具有任何 </a:t>
            </a:r>
            <a:r>
              <a:rPr lang="zh-CN" altLang="en-US" dirty="0" smtClean="0">
                <a:solidFill>
                  <a:srgbClr val="FF0000"/>
                </a:solidFill>
              </a:rPr>
              <a:t>“挤压” </a:t>
            </a:r>
            <a:r>
              <a:rPr lang="zh-CN" altLang="en-US" dirty="0">
                <a:solidFill>
                  <a:srgbClr val="FF0000"/>
                </a:solidFill>
              </a:rPr>
              <a:t>性质的</a:t>
            </a:r>
            <a:r>
              <a:rPr lang="zh-CN" altLang="en-US" dirty="0" smtClean="0">
                <a:solidFill>
                  <a:srgbClr val="FF0000"/>
                </a:solidFill>
              </a:rPr>
              <a:t>激活函数</a:t>
            </a:r>
            <a:r>
              <a:rPr lang="zh-CN" altLang="en-US" dirty="0" smtClean="0"/>
              <a:t>的隐</a:t>
            </a:r>
            <a:r>
              <a:rPr lang="zh-CN" altLang="en-US" dirty="0"/>
              <a:t>层</a:t>
            </a:r>
            <a:r>
              <a:rPr lang="en-US" altLang="zh-CN" dirty="0"/>
              <a:t>, </a:t>
            </a:r>
            <a:r>
              <a:rPr lang="zh-CN" altLang="en-US" dirty="0"/>
              <a:t>多层前馈神经网络就能以任意精度</a:t>
            </a:r>
            <a:r>
              <a:rPr lang="zh-CN" altLang="en-US" dirty="0" smtClean="0"/>
              <a:t>逼近有界闭集上的任意连续函数 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44" y="2499130"/>
            <a:ext cx="6949953" cy="340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153041" y="6032331"/>
                <a:ext cx="254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041" y="6032331"/>
                <a:ext cx="254097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790733" y="6049106"/>
                <a:ext cx="254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733" y="6049106"/>
                <a:ext cx="25409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295292" y="4976445"/>
                <a:ext cx="254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292" y="4976445"/>
                <a:ext cx="2540977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39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多层前馈神经网络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如何学习</a:t>
            </a:r>
            <a:r>
              <a:rPr lang="zh-CN" altLang="en-US" dirty="0"/>
              <a:t>多层前馈</a:t>
            </a:r>
            <a:r>
              <a:rPr lang="zh-CN" altLang="en-US" dirty="0" smtClean="0"/>
              <a:t>神经网络的参数呢？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71753" y="283109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8" name="矩形 7"/>
          <p:cNvSpPr/>
          <p:nvPr/>
        </p:nvSpPr>
        <p:spPr>
          <a:xfrm>
            <a:off x="1555139" y="4048788"/>
            <a:ext cx="6724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误差逆传播算法</a:t>
            </a:r>
            <a:r>
              <a:rPr lang="zh-CN" altLang="en-US" dirty="0"/>
              <a:t>（</a:t>
            </a:r>
            <a:r>
              <a:rPr lang="en-US" altLang="zh-CN" dirty="0"/>
              <a:t>Error </a:t>
            </a:r>
            <a:r>
              <a:rPr lang="en-US" altLang="zh-CN" dirty="0" err="1"/>
              <a:t>BackPropagation</a:t>
            </a:r>
            <a:r>
              <a:rPr lang="en-US" altLang="zh-CN" dirty="0"/>
              <a:t>, </a:t>
            </a:r>
            <a:r>
              <a:rPr lang="zh-CN" altLang="en-US" dirty="0"/>
              <a:t>简称</a:t>
            </a:r>
            <a:r>
              <a:rPr lang="en-US" altLang="zh-CN" dirty="0"/>
              <a:t>BP</a:t>
            </a:r>
            <a:r>
              <a:rPr lang="zh-CN" altLang="en-US" dirty="0"/>
              <a:t>）是最成功的训练多层前馈神经网络的学习</a:t>
            </a:r>
            <a:r>
              <a:rPr lang="zh-CN" altLang="en-US" dirty="0" smtClean="0"/>
              <a:t>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75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误差逆传播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814" y="1885315"/>
            <a:ext cx="4263902" cy="2351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955836" y="4600580"/>
                <a:ext cx="2748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输入</a:t>
                </a:r>
                <a:r>
                  <a:rPr lang="zh-CN" altLang="en-US" dirty="0" smtClean="0"/>
                  <a:t>示例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个属性描述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836" y="4600580"/>
                <a:ext cx="2748766" cy="369332"/>
              </a:xfrm>
              <a:prstGeom prst="rect">
                <a:avLst/>
              </a:prstGeom>
              <a:blipFill>
                <a:blip r:embed="rId3"/>
                <a:stretch>
                  <a:fillRect l="-1996" t="-10000" r="-221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207218" y="1239467"/>
                <a:ext cx="2013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输出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维实值</a:t>
                </a:r>
                <a:r>
                  <a:rPr lang="zh-CN" altLang="en-US" dirty="0" smtClean="0"/>
                  <a:t>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18" y="1239467"/>
                <a:ext cx="2013756" cy="369332"/>
              </a:xfrm>
              <a:prstGeom prst="rect">
                <a:avLst/>
              </a:prstGeom>
              <a:blipFill>
                <a:blip r:embed="rId4"/>
                <a:stretch>
                  <a:fillRect l="-241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05006" y="3163659"/>
                <a:ext cx="47390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 smtClean="0"/>
                  <a:t>： 隐含层第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 smtClean="0"/>
                  <a:t>个</a:t>
                </a:r>
                <a:r>
                  <a:rPr lang="zh-CN" altLang="en-US" dirty="0"/>
                  <a:t>神经元</a:t>
                </a:r>
                <a:r>
                  <a:rPr lang="zh-CN" altLang="en-US" dirty="0" smtClean="0"/>
                  <a:t>阈值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</m:oMath>
                </a14:m>
                <a:r>
                  <a:rPr lang="zh-CN" altLang="en-US" dirty="0" smtClean="0"/>
                  <a:t>：输入层</a:t>
                </a:r>
                <a:r>
                  <a:rPr lang="zh-CN" altLang="en-US" dirty="0"/>
                  <a:t>与隐层神经元之间的连接</a:t>
                </a:r>
                <a:r>
                  <a:rPr lang="zh-CN" altLang="en-US" dirty="0" smtClean="0"/>
                  <a:t>权重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6" y="3163659"/>
                <a:ext cx="4739054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05006" y="1947346"/>
                <a:ext cx="4469109" cy="690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： 输出层第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个神经元</a:t>
                </a:r>
                <a:r>
                  <a:rPr lang="zh-CN" altLang="en-US" dirty="0" smtClean="0"/>
                  <a:t>阈值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h𝑗</m:t>
                        </m:r>
                      </m:sub>
                    </m:sSub>
                  </m:oMath>
                </a14:m>
                <a:r>
                  <a:rPr lang="zh-CN" altLang="en-US" dirty="0"/>
                  <a:t>：隐层与输出层神经元之间的连接权重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6" y="1947346"/>
                <a:ext cx="4469109" cy="690958"/>
              </a:xfrm>
              <a:prstGeom prst="rect">
                <a:avLst/>
              </a:prstGeom>
              <a:blipFill>
                <a:blip r:embed="rId6"/>
                <a:stretch>
                  <a:fillRect t="-4386" r="-682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00037" y="4426656"/>
                <a:ext cx="375872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网络中需要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个参数需要优化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37" y="4426656"/>
                <a:ext cx="3758725" cy="646331"/>
              </a:xfrm>
              <a:prstGeom prst="rect">
                <a:avLst/>
              </a:prstGeom>
              <a:blipFill>
                <a:blip r:embed="rId7"/>
                <a:stretch>
                  <a:fillRect l="-1461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93530" y="5302655"/>
                <a:ext cx="75218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/>
                  <a:t>BP</a:t>
                </a:r>
                <a:r>
                  <a:rPr lang="zh-CN" altLang="en-US" dirty="0"/>
                  <a:t>是一个迭代学习算法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在迭代的每一轮中采用广义的感知机学习规则对参数进行更新估计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任意的参数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的更新估计式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30" y="5302655"/>
                <a:ext cx="7521819" cy="923330"/>
              </a:xfrm>
              <a:prstGeom prst="rect">
                <a:avLst/>
              </a:prstGeom>
              <a:blipFill>
                <a:blip r:embed="rId8"/>
                <a:stretch>
                  <a:fillRect l="-729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6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61"/>
          <a:stretch/>
        </p:blipFill>
        <p:spPr>
          <a:xfrm>
            <a:off x="628650" y="3142771"/>
            <a:ext cx="7209692" cy="137114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54"/>
          <a:stretch/>
        </p:blipFill>
        <p:spPr>
          <a:xfrm>
            <a:off x="630367" y="1740877"/>
            <a:ext cx="7209692" cy="1401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73721" y="1886383"/>
                <a:ext cx="25497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1" y="1886383"/>
                <a:ext cx="254977" cy="370294"/>
              </a:xfrm>
              <a:prstGeom prst="rect">
                <a:avLst/>
              </a:prstGeom>
              <a:blipFill>
                <a:blip r:embed="rId4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73721" y="2702345"/>
                <a:ext cx="25497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1" y="2702345"/>
                <a:ext cx="254977" cy="370294"/>
              </a:xfrm>
              <a:prstGeom prst="rect">
                <a:avLst/>
              </a:prstGeom>
              <a:blipFill>
                <a:blip r:embed="rId5"/>
                <a:stretch>
                  <a:fillRect r="-30952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73721" y="3540752"/>
                <a:ext cx="25497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1" y="3540752"/>
                <a:ext cx="254977" cy="370294"/>
              </a:xfrm>
              <a:prstGeom prst="rect">
                <a:avLst/>
              </a:prstGeom>
              <a:blipFill>
                <a:blip r:embed="rId6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244859" y="2517198"/>
                <a:ext cx="25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59" y="2517198"/>
                <a:ext cx="254977" cy="369332"/>
              </a:xfrm>
              <a:prstGeom prst="rect">
                <a:avLst/>
              </a:prstGeom>
              <a:blipFill>
                <a:blip r:embed="rId7"/>
                <a:stretch>
                  <a:fillRect r="-4523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244859" y="3380844"/>
                <a:ext cx="25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59" y="3380844"/>
                <a:ext cx="254977" cy="369332"/>
              </a:xfrm>
              <a:prstGeom prst="rect">
                <a:avLst/>
              </a:prstGeom>
              <a:blipFill>
                <a:blip r:embed="rId8"/>
                <a:stretch>
                  <a:fillRect r="-4285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/>
          <a:srcRect r="50815"/>
          <a:stretch/>
        </p:blipFill>
        <p:spPr>
          <a:xfrm>
            <a:off x="3799784" y="4584043"/>
            <a:ext cx="867424" cy="10127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9"/>
          <a:srcRect l="49184"/>
          <a:stretch/>
        </p:blipFill>
        <p:spPr>
          <a:xfrm>
            <a:off x="3771014" y="5666889"/>
            <a:ext cx="896194" cy="101271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26976" y="4862146"/>
            <a:ext cx="113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好瓜</a:t>
            </a:r>
            <a:r>
              <a:rPr lang="en-US" altLang="zh-CN" dirty="0" smtClean="0"/>
              <a:t>=</a:t>
            </a:r>
            <a:r>
              <a:rPr lang="zh-CN" altLang="en-US" dirty="0" smtClean="0"/>
              <a:t>否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826976" y="6057900"/>
            <a:ext cx="113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好瓜</a:t>
            </a:r>
            <a:r>
              <a:rPr lang="en-US" altLang="zh-CN" dirty="0" smtClean="0"/>
              <a:t>=</a:t>
            </a:r>
            <a:r>
              <a:rPr lang="zh-CN" altLang="en-US" dirty="0" smtClean="0"/>
              <a:t>是</a:t>
            </a:r>
            <a:endParaRPr lang="zh-CN" altLang="en-US" dirty="0"/>
          </a:p>
        </p:txBody>
      </p:sp>
      <p:cxnSp>
        <p:nvCxnSpPr>
          <p:cNvPr id="19" name="肘形连接符 18"/>
          <p:cNvCxnSpPr/>
          <p:nvPr/>
        </p:nvCxnSpPr>
        <p:spPr>
          <a:xfrm rot="10800000">
            <a:off x="698988" y="3251852"/>
            <a:ext cx="2562958" cy="2524118"/>
          </a:xfrm>
          <a:prstGeom prst="bentConnector3">
            <a:avLst>
              <a:gd name="adj1" fmla="val 11380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742380" y="2388206"/>
                <a:ext cx="101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380" y="2388206"/>
                <a:ext cx="1015944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742380" y="3251852"/>
                <a:ext cx="101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380" y="3251852"/>
                <a:ext cx="101594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7868961" y="2130451"/>
            <a:ext cx="76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标记</a:t>
            </a:r>
            <a:endParaRPr lang="zh-CN" altLang="en-US" dirty="0"/>
          </a:p>
        </p:txBody>
      </p:sp>
      <p:cxnSp>
        <p:nvCxnSpPr>
          <p:cNvPr id="28" name="肘形连接符 27"/>
          <p:cNvCxnSpPr/>
          <p:nvPr/>
        </p:nvCxnSpPr>
        <p:spPr>
          <a:xfrm flipV="1">
            <a:off x="6057900" y="3730265"/>
            <a:ext cx="2192452" cy="20457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266686" y="1637081"/>
            <a:ext cx="120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误差计算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3097109" y="1707332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826976" y="1815038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896921" y="119576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884376" y="2130451"/>
            <a:ext cx="893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输出</a:t>
            </a:r>
            <a:endParaRPr lang="zh-CN" altLang="en-US" dirty="0"/>
          </a:p>
        </p:txBody>
      </p:sp>
      <p:cxnSp>
        <p:nvCxnSpPr>
          <p:cNvPr id="34" name="肘形连接符 33"/>
          <p:cNvCxnSpPr>
            <a:stCxn id="29" idx="0"/>
            <a:endCxn id="32" idx="3"/>
          </p:cNvCxnSpPr>
          <p:nvPr/>
        </p:nvCxnSpPr>
        <p:spPr>
          <a:xfrm rot="16200000" flipV="1">
            <a:off x="6654864" y="422983"/>
            <a:ext cx="256649" cy="21715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rot="480000" flipH="1" flipV="1">
            <a:off x="7974623" y="1934838"/>
            <a:ext cx="184639" cy="249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7537592" y="1940823"/>
            <a:ext cx="121782" cy="21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637204" y="6057900"/>
            <a:ext cx="125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训练样本</a:t>
            </a:r>
            <a:endParaRPr lang="zh-CN" altLang="en-US" dirty="0"/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3745298" y="1527231"/>
            <a:ext cx="384593" cy="319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2" idx="2"/>
          </p:cNvCxnSpPr>
          <p:nvPr/>
        </p:nvCxnSpPr>
        <p:spPr>
          <a:xfrm>
            <a:off x="4797168" y="1565098"/>
            <a:ext cx="269071" cy="31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29761" y="3003569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1" y="3003569"/>
                <a:ext cx="461665" cy="5939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628650" y="2256677"/>
            <a:ext cx="839665" cy="26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29761" y="2247183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1" y="2247183"/>
                <a:ext cx="461665" cy="5939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698987" y="1527231"/>
            <a:ext cx="67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</p:spTree>
    <p:extLst>
      <p:ext uri="{BB962C8B-B14F-4D97-AF65-F5344CB8AC3E}">
        <p14:creationId xmlns:p14="http://schemas.microsoft.com/office/powerpoint/2010/main" val="151307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24" grpId="0"/>
      <p:bldP spid="26" grpId="0"/>
      <p:bldP spid="29" grpId="0"/>
      <p:bldP spid="32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前向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53465" y="1797659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53465" y="248116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53465" y="315732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80162" y="1797659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980162" y="248116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980162" y="315732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/>
          <p:cNvCxnSpPr>
            <a:endCxn id="7" idx="2"/>
          </p:cNvCxnSpPr>
          <p:nvPr/>
        </p:nvCxnSpPr>
        <p:spPr>
          <a:xfrm>
            <a:off x="1919479" y="1959659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8" idx="2"/>
          </p:cNvCxnSpPr>
          <p:nvPr/>
        </p:nvCxnSpPr>
        <p:spPr>
          <a:xfrm>
            <a:off x="1919479" y="264316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9" idx="2"/>
          </p:cNvCxnSpPr>
          <p:nvPr/>
        </p:nvCxnSpPr>
        <p:spPr>
          <a:xfrm>
            <a:off x="1919479" y="331932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6"/>
            <a:endCxn id="11" idx="2"/>
          </p:cNvCxnSpPr>
          <p:nvPr/>
        </p:nvCxnSpPr>
        <p:spPr>
          <a:xfrm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6"/>
            <a:endCxn id="11" idx="2"/>
          </p:cNvCxnSpPr>
          <p:nvPr/>
        </p:nvCxnSpPr>
        <p:spPr>
          <a:xfrm>
            <a:off x="2777465" y="264316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9" idx="6"/>
            <a:endCxn id="11" idx="2"/>
          </p:cNvCxnSpPr>
          <p:nvPr/>
        </p:nvCxnSpPr>
        <p:spPr>
          <a:xfrm flipV="1"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7" idx="6"/>
            <a:endCxn id="10" idx="2"/>
          </p:cNvCxnSpPr>
          <p:nvPr/>
        </p:nvCxnSpPr>
        <p:spPr>
          <a:xfrm>
            <a:off x="2777465" y="1959659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8" idx="6"/>
            <a:endCxn id="10" idx="2"/>
          </p:cNvCxnSpPr>
          <p:nvPr/>
        </p:nvCxnSpPr>
        <p:spPr>
          <a:xfrm flipV="1"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6"/>
            <a:endCxn id="10" idx="2"/>
          </p:cNvCxnSpPr>
          <p:nvPr/>
        </p:nvCxnSpPr>
        <p:spPr>
          <a:xfrm flipV="1"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7" idx="6"/>
            <a:endCxn id="12" idx="2"/>
          </p:cNvCxnSpPr>
          <p:nvPr/>
        </p:nvCxnSpPr>
        <p:spPr>
          <a:xfrm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6"/>
            <a:endCxn id="12" idx="2"/>
          </p:cNvCxnSpPr>
          <p:nvPr/>
        </p:nvCxnSpPr>
        <p:spPr>
          <a:xfrm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9" idx="6"/>
            <a:endCxn id="12" idx="2"/>
          </p:cNvCxnSpPr>
          <p:nvPr/>
        </p:nvCxnSpPr>
        <p:spPr>
          <a:xfrm>
            <a:off x="2777465" y="331932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0" idx="6"/>
            <a:endCxn id="138" idx="2"/>
          </p:cNvCxnSpPr>
          <p:nvPr/>
        </p:nvCxnSpPr>
        <p:spPr>
          <a:xfrm>
            <a:off x="4304162" y="1959659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1" idx="6"/>
            <a:endCxn id="138" idx="2"/>
          </p:cNvCxnSpPr>
          <p:nvPr/>
        </p:nvCxnSpPr>
        <p:spPr>
          <a:xfrm flipV="1"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6"/>
            <a:endCxn id="138" idx="2"/>
          </p:cNvCxnSpPr>
          <p:nvPr/>
        </p:nvCxnSpPr>
        <p:spPr>
          <a:xfrm flipV="1"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0" idx="6"/>
            <a:endCxn id="139" idx="2"/>
          </p:cNvCxnSpPr>
          <p:nvPr/>
        </p:nvCxnSpPr>
        <p:spPr>
          <a:xfrm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1" idx="6"/>
            <a:endCxn id="139" idx="2"/>
          </p:cNvCxnSpPr>
          <p:nvPr/>
        </p:nvCxnSpPr>
        <p:spPr>
          <a:xfrm>
            <a:off x="4304162" y="264316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2" idx="6"/>
            <a:endCxn id="139" idx="2"/>
          </p:cNvCxnSpPr>
          <p:nvPr/>
        </p:nvCxnSpPr>
        <p:spPr>
          <a:xfrm flipV="1"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39" idx="6"/>
          </p:cNvCxnSpPr>
          <p:nvPr/>
        </p:nvCxnSpPr>
        <p:spPr>
          <a:xfrm>
            <a:off x="5832781" y="2643166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40" idx="6"/>
          </p:cNvCxnSpPr>
          <p:nvPr/>
        </p:nvCxnSpPr>
        <p:spPr>
          <a:xfrm flipV="1">
            <a:off x="5832781" y="3319226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893585" y="39444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向预测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1222497" y="4845535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97" y="4845535"/>
                <a:ext cx="3727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4310527" y="4845535"/>
                <a:ext cx="478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527" y="4845535"/>
                <a:ext cx="478143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7398556" y="4845535"/>
                <a:ext cx="44582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56" y="4845535"/>
                <a:ext cx="445827" cy="391646"/>
              </a:xfrm>
              <a:prstGeom prst="rect">
                <a:avLst/>
              </a:prstGeom>
              <a:blipFill>
                <a:blip r:embed="rId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blipFill>
                <a:blip r:embed="rId1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  <a:blipFill>
                <a:blip r:embed="rId1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  <a:blipFill>
                <a:blip r:embed="rId1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blipFill>
                <a:blip r:embed="rId2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箭头连接符 113"/>
          <p:cNvCxnSpPr>
            <a:stCxn id="95" idx="3"/>
            <a:endCxn id="96" idx="1"/>
          </p:cNvCxnSpPr>
          <p:nvPr/>
        </p:nvCxnSpPr>
        <p:spPr>
          <a:xfrm>
            <a:off x="1595291" y="5030201"/>
            <a:ext cx="2715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96" idx="3"/>
            <a:endCxn id="97" idx="1"/>
          </p:cNvCxnSpPr>
          <p:nvPr/>
        </p:nvCxnSpPr>
        <p:spPr>
          <a:xfrm>
            <a:off x="4788670" y="5030201"/>
            <a:ext cx="2609886" cy="11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/>
              <p:cNvSpPr txBox="1"/>
              <p:nvPr/>
            </p:nvSpPr>
            <p:spPr>
              <a:xfrm>
                <a:off x="2131121" y="5045340"/>
                <a:ext cx="1267399" cy="39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文本框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121" y="5045340"/>
                <a:ext cx="1267399" cy="394595"/>
              </a:xfrm>
              <a:prstGeom prst="rect">
                <a:avLst/>
              </a:prstGeom>
              <a:blipFill>
                <a:blip r:embed="rId2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/>
              <p:cNvSpPr txBox="1"/>
              <p:nvPr/>
            </p:nvSpPr>
            <p:spPr>
              <a:xfrm>
                <a:off x="5670781" y="5045340"/>
                <a:ext cx="1197222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781" y="5045340"/>
                <a:ext cx="1197222" cy="416589"/>
              </a:xfrm>
              <a:prstGeom prst="rect">
                <a:avLst/>
              </a:prstGeom>
              <a:blipFill>
                <a:blip r:embed="rId2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椭圆 137"/>
          <p:cNvSpPr/>
          <p:nvPr/>
        </p:nvSpPr>
        <p:spPr>
          <a:xfrm>
            <a:off x="5508781" y="1797659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39" name="椭圆 138"/>
          <p:cNvSpPr/>
          <p:nvPr/>
        </p:nvSpPr>
        <p:spPr>
          <a:xfrm>
            <a:off x="5508781" y="248116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椭圆 139"/>
          <p:cNvSpPr/>
          <p:nvPr/>
        </p:nvSpPr>
        <p:spPr>
          <a:xfrm>
            <a:off x="5508781" y="315732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7" name="直接箭头连接符 156"/>
          <p:cNvCxnSpPr>
            <a:stCxn id="11" idx="6"/>
            <a:endCxn id="140" idx="2"/>
          </p:cNvCxnSpPr>
          <p:nvPr/>
        </p:nvCxnSpPr>
        <p:spPr>
          <a:xfrm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2" idx="6"/>
            <a:endCxn id="140" idx="2"/>
          </p:cNvCxnSpPr>
          <p:nvPr/>
        </p:nvCxnSpPr>
        <p:spPr>
          <a:xfrm>
            <a:off x="4304162" y="331932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stCxn id="10" idx="6"/>
            <a:endCxn id="140" idx="2"/>
          </p:cNvCxnSpPr>
          <p:nvPr/>
        </p:nvCxnSpPr>
        <p:spPr>
          <a:xfrm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矩形 174"/>
              <p:cNvSpPr/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  <a:blipFill>
                <a:blip r:embed="rId2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  <a:blipFill>
                <a:blip r:embed="rId2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/>
              <p:cNvSpPr/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7" name="矩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/>
          <p:cNvCxnSpPr>
            <a:stCxn id="138" idx="6"/>
          </p:cNvCxnSpPr>
          <p:nvPr/>
        </p:nvCxnSpPr>
        <p:spPr>
          <a:xfrm>
            <a:off x="5832781" y="1959659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/>
              <p:cNvSpPr txBox="1"/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blipFill>
                <a:blip r:embed="rId30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/>
              <p:cNvSpPr txBox="1"/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blipFill>
                <a:blip r:embed="rId31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椭圆 193"/>
          <p:cNvSpPr/>
          <p:nvPr/>
        </p:nvSpPr>
        <p:spPr>
          <a:xfrm>
            <a:off x="6893293" y="1801534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6893293" y="2482441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6893293" y="3157226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/>
              <p:cNvSpPr txBox="1"/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blipFill>
                <a:blip r:embed="rId32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093384" y="4656465"/>
                <a:ext cx="1549655" cy="369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384" y="4656465"/>
                <a:ext cx="1549655" cy="369653"/>
              </a:xfrm>
              <a:prstGeom prst="rect">
                <a:avLst/>
              </a:prstGeom>
              <a:blipFill>
                <a:blip r:embed="rId33"/>
                <a:stretch>
                  <a:fillRect t="-120000" r="-11373" b="-1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34616" y="4634472"/>
                <a:ext cx="1661545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616" y="4634472"/>
                <a:ext cx="1661545" cy="391646"/>
              </a:xfrm>
              <a:prstGeom prst="rect">
                <a:avLst/>
              </a:prstGeom>
              <a:blipFill>
                <a:blip r:embed="rId34"/>
                <a:stretch>
                  <a:fillRect t="-112500" r="-2198" b="-17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  <a:blipFill>
                <a:blip r:embed="rId35"/>
                <a:stretch>
                  <a:fillRect t="-107143" r="-7424" b="-16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  <a:blipFill>
                <a:blip r:embed="rId36"/>
                <a:stretch>
                  <a:fillRect t="-101695" b="-15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28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101" grpId="0"/>
      <p:bldP spid="101" grpId="1"/>
      <p:bldP spid="119" grpId="0"/>
      <p:bldP spid="120" grpId="0"/>
      <p:bldP spid="182" grpId="0"/>
      <p:bldP spid="182" grpId="1"/>
      <p:bldP spid="3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—</a:t>
            </a:r>
            <a:r>
              <a:rPr lang="zh-CN" altLang="en-US" dirty="0"/>
              <a:t>后</a:t>
            </a:r>
            <a:r>
              <a:rPr lang="zh-CN" altLang="en-US" dirty="0" smtClean="0"/>
              <a:t>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53465" y="1797659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53465" y="248116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53465" y="315732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80162" y="1797659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980162" y="248116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980162" y="315732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/>
          <p:cNvCxnSpPr>
            <a:endCxn id="7" idx="2"/>
          </p:cNvCxnSpPr>
          <p:nvPr/>
        </p:nvCxnSpPr>
        <p:spPr>
          <a:xfrm>
            <a:off x="1919479" y="1959659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8" idx="2"/>
          </p:cNvCxnSpPr>
          <p:nvPr/>
        </p:nvCxnSpPr>
        <p:spPr>
          <a:xfrm>
            <a:off x="1919479" y="264316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9" idx="2"/>
          </p:cNvCxnSpPr>
          <p:nvPr/>
        </p:nvCxnSpPr>
        <p:spPr>
          <a:xfrm>
            <a:off x="1919479" y="331932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6"/>
            <a:endCxn id="11" idx="2"/>
          </p:cNvCxnSpPr>
          <p:nvPr/>
        </p:nvCxnSpPr>
        <p:spPr>
          <a:xfrm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6"/>
            <a:endCxn id="11" idx="2"/>
          </p:cNvCxnSpPr>
          <p:nvPr/>
        </p:nvCxnSpPr>
        <p:spPr>
          <a:xfrm>
            <a:off x="2777465" y="264316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9" idx="6"/>
            <a:endCxn id="11" idx="2"/>
          </p:cNvCxnSpPr>
          <p:nvPr/>
        </p:nvCxnSpPr>
        <p:spPr>
          <a:xfrm flipV="1"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7" idx="6"/>
            <a:endCxn id="10" idx="2"/>
          </p:cNvCxnSpPr>
          <p:nvPr/>
        </p:nvCxnSpPr>
        <p:spPr>
          <a:xfrm>
            <a:off x="2777465" y="1959659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8" idx="6"/>
            <a:endCxn id="10" idx="2"/>
          </p:cNvCxnSpPr>
          <p:nvPr/>
        </p:nvCxnSpPr>
        <p:spPr>
          <a:xfrm flipV="1"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6"/>
            <a:endCxn id="10" idx="2"/>
          </p:cNvCxnSpPr>
          <p:nvPr/>
        </p:nvCxnSpPr>
        <p:spPr>
          <a:xfrm flipV="1"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7" idx="6"/>
            <a:endCxn id="12" idx="2"/>
          </p:cNvCxnSpPr>
          <p:nvPr/>
        </p:nvCxnSpPr>
        <p:spPr>
          <a:xfrm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6"/>
            <a:endCxn id="12" idx="2"/>
          </p:cNvCxnSpPr>
          <p:nvPr/>
        </p:nvCxnSpPr>
        <p:spPr>
          <a:xfrm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9" idx="6"/>
            <a:endCxn id="12" idx="2"/>
          </p:cNvCxnSpPr>
          <p:nvPr/>
        </p:nvCxnSpPr>
        <p:spPr>
          <a:xfrm>
            <a:off x="2777465" y="331932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0" idx="6"/>
            <a:endCxn id="138" idx="2"/>
          </p:cNvCxnSpPr>
          <p:nvPr/>
        </p:nvCxnSpPr>
        <p:spPr>
          <a:xfrm>
            <a:off x="4304162" y="1959659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1" idx="6"/>
            <a:endCxn id="138" idx="2"/>
          </p:cNvCxnSpPr>
          <p:nvPr/>
        </p:nvCxnSpPr>
        <p:spPr>
          <a:xfrm flipV="1"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6"/>
            <a:endCxn id="138" idx="2"/>
          </p:cNvCxnSpPr>
          <p:nvPr/>
        </p:nvCxnSpPr>
        <p:spPr>
          <a:xfrm flipV="1"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0" idx="6"/>
            <a:endCxn id="139" idx="2"/>
          </p:cNvCxnSpPr>
          <p:nvPr/>
        </p:nvCxnSpPr>
        <p:spPr>
          <a:xfrm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1" idx="6"/>
            <a:endCxn id="139" idx="2"/>
          </p:cNvCxnSpPr>
          <p:nvPr/>
        </p:nvCxnSpPr>
        <p:spPr>
          <a:xfrm>
            <a:off x="4304162" y="264316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2" idx="6"/>
            <a:endCxn id="139" idx="2"/>
          </p:cNvCxnSpPr>
          <p:nvPr/>
        </p:nvCxnSpPr>
        <p:spPr>
          <a:xfrm flipV="1"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39" idx="6"/>
          </p:cNvCxnSpPr>
          <p:nvPr/>
        </p:nvCxnSpPr>
        <p:spPr>
          <a:xfrm>
            <a:off x="5832781" y="2643166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40" idx="6"/>
          </p:cNvCxnSpPr>
          <p:nvPr/>
        </p:nvCxnSpPr>
        <p:spPr>
          <a:xfrm flipV="1">
            <a:off x="5832781" y="3319226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893585" y="39444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后向传播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808286" y="4668362"/>
                <a:ext cx="2036070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6" y="4668362"/>
                <a:ext cx="2036070" cy="395621"/>
              </a:xfrm>
              <a:prstGeom prst="rect">
                <a:avLst/>
              </a:prstGeom>
              <a:blipFill>
                <a:blip r:embed="rId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blipFill>
                <a:blip r:embed="rId1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  <a:blipFill>
                <a:blip r:embed="rId1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  <a:blipFill>
                <a:blip r:embed="rId1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blipFill>
                <a:blip r:embed="rId2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接箭头连接符 114"/>
          <p:cNvCxnSpPr/>
          <p:nvPr/>
        </p:nvCxnSpPr>
        <p:spPr>
          <a:xfrm flipH="1">
            <a:off x="2844356" y="4866173"/>
            <a:ext cx="3420581" cy="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椭圆 137"/>
          <p:cNvSpPr/>
          <p:nvPr/>
        </p:nvSpPr>
        <p:spPr>
          <a:xfrm>
            <a:off x="5508781" y="1797659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39" name="椭圆 138"/>
          <p:cNvSpPr/>
          <p:nvPr/>
        </p:nvSpPr>
        <p:spPr>
          <a:xfrm>
            <a:off x="5508781" y="248116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椭圆 139"/>
          <p:cNvSpPr/>
          <p:nvPr/>
        </p:nvSpPr>
        <p:spPr>
          <a:xfrm>
            <a:off x="5508781" y="315732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7" name="直接箭头连接符 156"/>
          <p:cNvCxnSpPr>
            <a:stCxn id="11" idx="6"/>
            <a:endCxn id="140" idx="2"/>
          </p:cNvCxnSpPr>
          <p:nvPr/>
        </p:nvCxnSpPr>
        <p:spPr>
          <a:xfrm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2" idx="6"/>
            <a:endCxn id="140" idx="2"/>
          </p:cNvCxnSpPr>
          <p:nvPr/>
        </p:nvCxnSpPr>
        <p:spPr>
          <a:xfrm>
            <a:off x="4304162" y="331932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stCxn id="10" idx="6"/>
            <a:endCxn id="140" idx="2"/>
          </p:cNvCxnSpPr>
          <p:nvPr/>
        </p:nvCxnSpPr>
        <p:spPr>
          <a:xfrm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矩形 174"/>
              <p:cNvSpPr/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  <a:blipFill>
                <a:blip r:embed="rId2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  <a:blipFill>
                <a:blip r:embed="rId2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/>
              <p:cNvSpPr/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7" name="矩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/>
          <p:cNvCxnSpPr>
            <a:stCxn id="138" idx="6"/>
          </p:cNvCxnSpPr>
          <p:nvPr/>
        </p:nvCxnSpPr>
        <p:spPr>
          <a:xfrm>
            <a:off x="5832781" y="1959659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/>
              <p:cNvSpPr txBox="1"/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blipFill>
                <a:blip r:embed="rId30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/>
              <p:cNvSpPr txBox="1"/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blipFill>
                <a:blip r:embed="rId31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椭圆 193"/>
          <p:cNvSpPr/>
          <p:nvPr/>
        </p:nvSpPr>
        <p:spPr>
          <a:xfrm>
            <a:off x="6893293" y="1801534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6893293" y="2482441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6893293" y="3157226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/>
              <p:cNvSpPr txBox="1"/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blipFill>
                <a:blip r:embed="rId32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/>
          <p:cNvCxnSpPr/>
          <p:nvPr/>
        </p:nvCxnSpPr>
        <p:spPr>
          <a:xfrm flipH="1">
            <a:off x="5826431" y="2708914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  <a:blipFill>
                <a:blip r:embed="rId35"/>
                <a:stretch>
                  <a:fillRect t="-107143" r="-7424" b="-16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  <a:blipFill>
                <a:blip r:embed="rId36"/>
                <a:stretch>
                  <a:fillRect t="-101695" b="-15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872848" y="4472539"/>
                <a:ext cx="356976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48" y="4472539"/>
                <a:ext cx="3569760" cy="391646"/>
              </a:xfrm>
              <a:prstGeom prst="rect">
                <a:avLst/>
              </a:prstGeom>
              <a:blipFill>
                <a:blip r:embed="rId3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69706" y="5507675"/>
                <a:ext cx="2083839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6" y="5507675"/>
                <a:ext cx="2083839" cy="70801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596576" y="5508601"/>
                <a:ext cx="2438167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76" y="5508601"/>
                <a:ext cx="2438167" cy="70801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4863945" y="5673327"/>
                <a:ext cx="2493311" cy="422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945" y="5673327"/>
                <a:ext cx="2493311" cy="422744"/>
              </a:xfrm>
              <a:prstGeom prst="rect">
                <a:avLst/>
              </a:prstGeom>
              <a:blipFill>
                <a:blip r:embed="rId4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>
              <a:xfrm>
                <a:off x="7197075" y="5670948"/>
                <a:ext cx="10709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075" y="5670948"/>
                <a:ext cx="1070999" cy="391646"/>
              </a:xfrm>
              <a:prstGeom prst="rect">
                <a:avLst/>
              </a:prstGeom>
              <a:blipFill>
                <a:blip r:embed="rId4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/>
              <p:cNvSpPr txBox="1"/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blipFill>
                <a:blip r:embed="rId4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/>
          <p:cNvCxnSpPr/>
          <p:nvPr/>
        </p:nvCxnSpPr>
        <p:spPr>
          <a:xfrm flipH="1">
            <a:off x="4320013" y="2693676"/>
            <a:ext cx="11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7" grpId="0"/>
      <p:bldP spid="83" grpId="0"/>
      <p:bldP spid="117" grpId="0"/>
      <p:bldP spid="30" grpId="0"/>
      <p:bldP spid="31" grpId="0"/>
      <p:bldP spid="33" grpId="0"/>
      <p:bldP spid="121" grpId="0"/>
      <p:bldP spid="122" grpId="0"/>
      <p:bldP spid="1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后向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53465" y="1797659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53465" y="248116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53465" y="315732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80162" y="1797659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980162" y="248116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980162" y="315732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/>
          <p:cNvCxnSpPr>
            <a:endCxn id="7" idx="2"/>
          </p:cNvCxnSpPr>
          <p:nvPr/>
        </p:nvCxnSpPr>
        <p:spPr>
          <a:xfrm>
            <a:off x="1919479" y="1959659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8" idx="2"/>
          </p:cNvCxnSpPr>
          <p:nvPr/>
        </p:nvCxnSpPr>
        <p:spPr>
          <a:xfrm>
            <a:off x="1919479" y="264316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9" idx="2"/>
          </p:cNvCxnSpPr>
          <p:nvPr/>
        </p:nvCxnSpPr>
        <p:spPr>
          <a:xfrm>
            <a:off x="1919479" y="331932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6"/>
            <a:endCxn id="11" idx="2"/>
          </p:cNvCxnSpPr>
          <p:nvPr/>
        </p:nvCxnSpPr>
        <p:spPr>
          <a:xfrm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6"/>
            <a:endCxn id="11" idx="2"/>
          </p:cNvCxnSpPr>
          <p:nvPr/>
        </p:nvCxnSpPr>
        <p:spPr>
          <a:xfrm>
            <a:off x="2777465" y="264316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9" idx="6"/>
            <a:endCxn id="11" idx="2"/>
          </p:cNvCxnSpPr>
          <p:nvPr/>
        </p:nvCxnSpPr>
        <p:spPr>
          <a:xfrm flipV="1"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7" idx="6"/>
            <a:endCxn id="10" idx="2"/>
          </p:cNvCxnSpPr>
          <p:nvPr/>
        </p:nvCxnSpPr>
        <p:spPr>
          <a:xfrm>
            <a:off x="2777465" y="1959659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8" idx="6"/>
            <a:endCxn id="10" idx="2"/>
          </p:cNvCxnSpPr>
          <p:nvPr/>
        </p:nvCxnSpPr>
        <p:spPr>
          <a:xfrm flipV="1"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6"/>
            <a:endCxn id="10" idx="2"/>
          </p:cNvCxnSpPr>
          <p:nvPr/>
        </p:nvCxnSpPr>
        <p:spPr>
          <a:xfrm flipV="1"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7" idx="6"/>
            <a:endCxn id="12" idx="2"/>
          </p:cNvCxnSpPr>
          <p:nvPr/>
        </p:nvCxnSpPr>
        <p:spPr>
          <a:xfrm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6"/>
            <a:endCxn id="12" idx="2"/>
          </p:cNvCxnSpPr>
          <p:nvPr/>
        </p:nvCxnSpPr>
        <p:spPr>
          <a:xfrm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9" idx="6"/>
            <a:endCxn id="12" idx="2"/>
          </p:cNvCxnSpPr>
          <p:nvPr/>
        </p:nvCxnSpPr>
        <p:spPr>
          <a:xfrm>
            <a:off x="2777465" y="331932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0" idx="6"/>
            <a:endCxn id="138" idx="2"/>
          </p:cNvCxnSpPr>
          <p:nvPr/>
        </p:nvCxnSpPr>
        <p:spPr>
          <a:xfrm>
            <a:off x="4304162" y="1959659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1" idx="6"/>
            <a:endCxn id="138" idx="2"/>
          </p:cNvCxnSpPr>
          <p:nvPr/>
        </p:nvCxnSpPr>
        <p:spPr>
          <a:xfrm flipV="1"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6"/>
            <a:endCxn id="138" idx="2"/>
          </p:cNvCxnSpPr>
          <p:nvPr/>
        </p:nvCxnSpPr>
        <p:spPr>
          <a:xfrm flipV="1"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0" idx="6"/>
            <a:endCxn id="139" idx="2"/>
          </p:cNvCxnSpPr>
          <p:nvPr/>
        </p:nvCxnSpPr>
        <p:spPr>
          <a:xfrm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1" idx="6"/>
            <a:endCxn id="139" idx="2"/>
          </p:cNvCxnSpPr>
          <p:nvPr/>
        </p:nvCxnSpPr>
        <p:spPr>
          <a:xfrm>
            <a:off x="4304162" y="264316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2" idx="6"/>
            <a:endCxn id="139" idx="2"/>
          </p:cNvCxnSpPr>
          <p:nvPr/>
        </p:nvCxnSpPr>
        <p:spPr>
          <a:xfrm flipV="1"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39" idx="6"/>
          </p:cNvCxnSpPr>
          <p:nvPr/>
        </p:nvCxnSpPr>
        <p:spPr>
          <a:xfrm>
            <a:off x="5832781" y="2643166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40" idx="6"/>
          </p:cNvCxnSpPr>
          <p:nvPr/>
        </p:nvCxnSpPr>
        <p:spPr>
          <a:xfrm flipV="1">
            <a:off x="5832781" y="3319226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893585" y="39444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后向传播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808286" y="4668362"/>
                <a:ext cx="18577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6" y="4668362"/>
                <a:ext cx="1857753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blipFill>
                <a:blip r:embed="rId1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  <a:blipFill>
                <a:blip r:embed="rId1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  <a:blipFill>
                <a:blip r:embed="rId1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blipFill>
                <a:blip r:embed="rId2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接箭头连接符 114"/>
          <p:cNvCxnSpPr/>
          <p:nvPr/>
        </p:nvCxnSpPr>
        <p:spPr>
          <a:xfrm flipH="1">
            <a:off x="2844356" y="4866173"/>
            <a:ext cx="3420581" cy="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椭圆 137"/>
          <p:cNvSpPr/>
          <p:nvPr/>
        </p:nvSpPr>
        <p:spPr>
          <a:xfrm>
            <a:off x="5508781" y="1797659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39" name="椭圆 138"/>
          <p:cNvSpPr/>
          <p:nvPr/>
        </p:nvSpPr>
        <p:spPr>
          <a:xfrm>
            <a:off x="5508781" y="248116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椭圆 139"/>
          <p:cNvSpPr/>
          <p:nvPr/>
        </p:nvSpPr>
        <p:spPr>
          <a:xfrm>
            <a:off x="5508781" y="315732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7" name="直接箭头连接符 156"/>
          <p:cNvCxnSpPr>
            <a:stCxn id="11" idx="6"/>
            <a:endCxn id="140" idx="2"/>
          </p:cNvCxnSpPr>
          <p:nvPr/>
        </p:nvCxnSpPr>
        <p:spPr>
          <a:xfrm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2" idx="6"/>
            <a:endCxn id="140" idx="2"/>
          </p:cNvCxnSpPr>
          <p:nvPr/>
        </p:nvCxnSpPr>
        <p:spPr>
          <a:xfrm>
            <a:off x="4304162" y="331932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stCxn id="10" idx="6"/>
            <a:endCxn id="140" idx="2"/>
          </p:cNvCxnSpPr>
          <p:nvPr/>
        </p:nvCxnSpPr>
        <p:spPr>
          <a:xfrm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矩形 174"/>
              <p:cNvSpPr/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  <a:blipFill>
                <a:blip r:embed="rId2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  <a:blipFill>
                <a:blip r:embed="rId2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/>
              <p:cNvSpPr/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7" name="矩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/>
          <p:cNvCxnSpPr>
            <a:stCxn id="138" idx="6"/>
          </p:cNvCxnSpPr>
          <p:nvPr/>
        </p:nvCxnSpPr>
        <p:spPr>
          <a:xfrm>
            <a:off x="5832781" y="1959659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/>
              <p:cNvSpPr txBox="1"/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blipFill>
                <a:blip r:embed="rId30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/>
              <p:cNvSpPr txBox="1"/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blipFill>
                <a:blip r:embed="rId31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椭圆 193"/>
          <p:cNvSpPr/>
          <p:nvPr/>
        </p:nvSpPr>
        <p:spPr>
          <a:xfrm>
            <a:off x="6893293" y="1801534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6893293" y="2482441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6893293" y="3157226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/>
              <p:cNvSpPr txBox="1"/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blipFill>
                <a:blip r:embed="rId32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/>
          <p:cNvCxnSpPr/>
          <p:nvPr/>
        </p:nvCxnSpPr>
        <p:spPr>
          <a:xfrm flipH="1">
            <a:off x="5826431" y="2708914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  <a:blipFill>
                <a:blip r:embed="rId34"/>
                <a:stretch>
                  <a:fillRect t="-107143" r="-7424" b="-16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  <a:blipFill>
                <a:blip r:embed="rId35"/>
                <a:stretch>
                  <a:fillRect t="-101695" b="-15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872848" y="4472539"/>
                <a:ext cx="35021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48" y="4472539"/>
                <a:ext cx="3502113" cy="369332"/>
              </a:xfrm>
              <a:prstGeom prst="rect">
                <a:avLst/>
              </a:prstGeom>
              <a:blipFill>
                <a:blip r:embed="rId3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725391" y="5507675"/>
                <a:ext cx="2023695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91" y="5507675"/>
                <a:ext cx="2023695" cy="67672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652261" y="5508601"/>
                <a:ext cx="2409634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61" y="5508601"/>
                <a:ext cx="2409634" cy="67672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4877763" y="5523466"/>
                <a:ext cx="2642903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763" y="5523466"/>
                <a:ext cx="2642903" cy="795859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直接箭头连接符 122"/>
          <p:cNvCxnSpPr/>
          <p:nvPr/>
        </p:nvCxnSpPr>
        <p:spPr>
          <a:xfrm flipH="1">
            <a:off x="4320013" y="2693676"/>
            <a:ext cx="11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 flipH="1">
            <a:off x="5826431" y="2708914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H="1">
            <a:off x="5826431" y="3374052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 flipH="1">
            <a:off x="5830418" y="2019191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rot="10800000" flipV="1">
            <a:off x="4371257" y="2023612"/>
            <a:ext cx="1112900" cy="629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 rot="10800000">
            <a:off x="4293986" y="2720171"/>
            <a:ext cx="1126973" cy="631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H="1">
            <a:off x="2777465" y="2707940"/>
            <a:ext cx="11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7228669" y="5683116"/>
                <a:ext cx="1029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69" y="5683116"/>
                <a:ext cx="1029128" cy="369332"/>
              </a:xfrm>
              <a:prstGeom prst="rect">
                <a:avLst/>
              </a:prstGeom>
              <a:blipFill>
                <a:blip r:embed="rId4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/>
              <p:cNvSpPr txBox="1"/>
              <p:nvPr/>
            </p:nvSpPr>
            <p:spPr>
              <a:xfrm>
                <a:off x="5815269" y="3320180"/>
                <a:ext cx="771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69" y="3320180"/>
                <a:ext cx="771223" cy="307777"/>
              </a:xfrm>
              <a:prstGeom prst="rect">
                <a:avLst/>
              </a:prstGeom>
              <a:blipFill>
                <a:blip r:embed="rId4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/>
              <p:cNvSpPr txBox="1"/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文本框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blipFill>
                <a:blip r:embed="rId4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5819256" y="1965319"/>
                <a:ext cx="771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256" y="1965319"/>
                <a:ext cx="771223" cy="307777"/>
              </a:xfrm>
              <a:prstGeom prst="rect">
                <a:avLst/>
              </a:prstGeom>
              <a:blipFill>
                <a:blip r:embed="rId4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/>
              <p:cNvSpPr/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矩形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60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121" grpId="0"/>
      <p:bldP spid="124" grpId="0"/>
      <p:bldP spid="125" grpId="0"/>
      <p:bldP spid="1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算法：简单例子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考虑如下简单网络   假设激活函数为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384914" y="3154233"/>
            <a:ext cx="612000" cy="6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2384914" y="4575787"/>
            <a:ext cx="612000" cy="6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3746989" y="3865009"/>
            <a:ext cx="612000" cy="61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92697" y="3136592"/>
            <a:ext cx="90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Input</a:t>
            </a:r>
          </a:p>
          <a:p>
            <a:r>
              <a:rPr lang="en-US" altLang="zh-CN" dirty="0" smtClean="0"/>
              <a:t>A=0.35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92697" y="4557239"/>
            <a:ext cx="90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</a:t>
            </a:r>
            <a:r>
              <a:rPr lang="en-US" altLang="zh-CN" dirty="0"/>
              <a:t>n</a:t>
            </a:r>
            <a:r>
              <a:rPr lang="en-US" altLang="zh-CN" dirty="0" smtClean="0"/>
              <a:t>put</a:t>
            </a:r>
          </a:p>
          <a:p>
            <a:r>
              <a:rPr lang="en-US" altLang="zh-CN" dirty="0" smtClean="0"/>
              <a:t>B=0.9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stCxn id="23" idx="3"/>
            <a:endCxn id="20" idx="2"/>
          </p:cNvCxnSpPr>
          <p:nvPr/>
        </p:nvCxnSpPr>
        <p:spPr>
          <a:xfrm>
            <a:off x="1094010" y="4880405"/>
            <a:ext cx="1290904" cy="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2" idx="3"/>
            <a:endCxn id="19" idx="2"/>
          </p:cNvCxnSpPr>
          <p:nvPr/>
        </p:nvCxnSpPr>
        <p:spPr>
          <a:xfrm>
            <a:off x="1094010" y="3459758"/>
            <a:ext cx="1290904" cy="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2" idx="3"/>
            <a:endCxn id="20" idx="2"/>
          </p:cNvCxnSpPr>
          <p:nvPr/>
        </p:nvCxnSpPr>
        <p:spPr>
          <a:xfrm>
            <a:off x="1094010" y="3459758"/>
            <a:ext cx="1290904" cy="142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3"/>
            <a:endCxn id="19" idx="2"/>
          </p:cNvCxnSpPr>
          <p:nvPr/>
        </p:nvCxnSpPr>
        <p:spPr>
          <a:xfrm flipV="1">
            <a:off x="1094010" y="3460233"/>
            <a:ext cx="1290904" cy="142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6"/>
            <a:endCxn id="21" idx="2"/>
          </p:cNvCxnSpPr>
          <p:nvPr/>
        </p:nvCxnSpPr>
        <p:spPr>
          <a:xfrm>
            <a:off x="2996914" y="3460233"/>
            <a:ext cx="750075" cy="71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0" idx="6"/>
            <a:endCxn id="21" idx="2"/>
          </p:cNvCxnSpPr>
          <p:nvPr/>
        </p:nvCxnSpPr>
        <p:spPr>
          <a:xfrm flipV="1">
            <a:off x="2996914" y="4171009"/>
            <a:ext cx="750075" cy="71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1" idx="6"/>
          </p:cNvCxnSpPr>
          <p:nvPr/>
        </p:nvCxnSpPr>
        <p:spPr>
          <a:xfrm>
            <a:off x="4358989" y="4171009"/>
            <a:ext cx="643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78976" y="3077516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0.1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378976" y="4514281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0.6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984081" y="3612507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0.8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988831" y="4287535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0.4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092847" y="4591414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0.9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140319" y="3503612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0.3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4970989" y="3983513"/>
            <a:ext cx="128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Output=0.5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2287416" y="1944282"/>
            <a:ext cx="566962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Input: 0.35×0.1+0.9×0.8=0.755</a:t>
            </a:r>
          </a:p>
          <a:p>
            <a:r>
              <a:rPr lang="en-US" altLang="zh-CN" sz="1600" dirty="0" smtClean="0"/>
              <a:t>Output: 0.68 </a:t>
            </a:r>
          </a:p>
          <a:p>
            <a:r>
              <a:rPr lang="en-US" altLang="zh-CN" sz="1600" dirty="0" smtClean="0"/>
              <a:t>Error: e1=g*w1*o*(1-o)=-0.0406*0.3*0.68*(</a:t>
            </a:r>
            <a:r>
              <a:rPr lang="en-US" altLang="zh-CN" sz="1600" dirty="0"/>
              <a:t>1-0.68</a:t>
            </a:r>
            <a:r>
              <a:rPr lang="en-US" altLang="zh-CN" sz="1600" dirty="0" smtClean="0"/>
              <a:t>)=-2.650</a:t>
            </a:r>
            <a:r>
              <a:rPr lang="zh-CN" altLang="en-US" sz="1600" dirty="0" smtClean="0"/>
              <a:t>*</a:t>
            </a:r>
            <a:r>
              <a:rPr lang="en-US" altLang="zh-CN" sz="1600" dirty="0" smtClean="0"/>
              <a:t>10</a:t>
            </a:r>
            <a:r>
              <a:rPr lang="en-US" altLang="zh-CN" sz="1600" baseline="30000" dirty="0" smtClean="0"/>
              <a:t>-3</a:t>
            </a:r>
            <a:endParaRPr lang="en-US" altLang="zh-CN" sz="1600" baseline="30000" dirty="0"/>
          </a:p>
        </p:txBody>
      </p:sp>
      <p:sp>
        <p:nvSpPr>
          <p:cNvPr id="49" name="文本框 48"/>
          <p:cNvSpPr txBox="1"/>
          <p:nvPr/>
        </p:nvSpPr>
        <p:spPr>
          <a:xfrm>
            <a:off x="2287415" y="5837365"/>
            <a:ext cx="6079651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Input: 0.35×0.4+0.9×0.6=0.68 </a:t>
            </a:r>
          </a:p>
          <a:p>
            <a:r>
              <a:rPr lang="en-US" altLang="zh-CN" sz="1600" dirty="0" smtClean="0"/>
              <a:t>Output: 0.6637 </a:t>
            </a:r>
          </a:p>
          <a:p>
            <a:r>
              <a:rPr lang="en-US" altLang="zh-CN" sz="1600" dirty="0" smtClean="0"/>
              <a:t>Error: e2=g*w2*o*(1-o)=-0.0406*0.9*0.6637*(1-0.6637)=-8.156</a:t>
            </a:r>
            <a:r>
              <a:rPr lang="zh-CN" altLang="en-US" sz="1600" dirty="0" smtClean="0"/>
              <a:t>*</a:t>
            </a:r>
            <a:r>
              <a:rPr lang="en-US" altLang="zh-CN" sz="1600" dirty="0" smtClean="0"/>
              <a:t>10</a:t>
            </a:r>
            <a:r>
              <a:rPr lang="en-US" altLang="zh-CN" sz="1600" baseline="30000" dirty="0" smtClean="0"/>
              <a:t>-3</a:t>
            </a:r>
            <a:endParaRPr lang="en-US" altLang="zh-CN" sz="1600" baseline="30000" dirty="0"/>
          </a:p>
        </p:txBody>
      </p:sp>
      <p:sp>
        <p:nvSpPr>
          <p:cNvPr id="50" name="文本框 49"/>
          <p:cNvSpPr txBox="1"/>
          <p:nvPr/>
        </p:nvSpPr>
        <p:spPr>
          <a:xfrm>
            <a:off x="4383395" y="4317677"/>
            <a:ext cx="4533368" cy="8309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Input: 0.3×0.68+0.9×0.6637=0.80133</a:t>
            </a:r>
          </a:p>
          <a:p>
            <a:r>
              <a:rPr lang="en-US" altLang="zh-CN" sz="1600" dirty="0" smtClean="0"/>
              <a:t>Output: 0.69  </a:t>
            </a:r>
          </a:p>
          <a:p>
            <a:r>
              <a:rPr lang="en-US" altLang="zh-CN" sz="1600" dirty="0" smtClean="0"/>
              <a:t>Error: g=(t-o)(1-o)o=(0.5-0.69)(1-0.69)0.69=-0.0406</a:t>
            </a:r>
            <a:endParaRPr lang="en-US" altLang="zh-CN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3555959" y="3335767"/>
            <a:ext cx="440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w1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+</a:t>
            </a:r>
            <a:r>
              <a:rPr lang="en-US" altLang="zh-CN" dirty="0" smtClean="0">
                <a:solidFill>
                  <a:srgbClr val="FF0000"/>
                </a:solidFill>
              </a:rPr>
              <a:t>=w1+g*o1=0.3+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(-0.0406)* 0.68=0.2724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086830" y="5145843"/>
            <a:ext cx="467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w2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+</a:t>
            </a:r>
            <a:r>
              <a:rPr lang="en-US" altLang="zh-CN" dirty="0" smtClean="0">
                <a:solidFill>
                  <a:srgbClr val="FF0000"/>
                </a:solidFill>
              </a:rPr>
              <a:t>=w2+g*o2=0.9+ (-0.0406)* 0.6637=0.8731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08601" y="2770588"/>
            <a:ext cx="486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w3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+</a:t>
            </a:r>
            <a:r>
              <a:rPr lang="en-US" altLang="zh-CN" dirty="0" smtClean="0">
                <a:solidFill>
                  <a:srgbClr val="FF0000"/>
                </a:solidFill>
              </a:rPr>
              <a:t>=w3+e1*A=0.1+ (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en-US" altLang="zh-CN" dirty="0" smtClean="0">
                <a:solidFill>
                  <a:srgbClr val="FF0000"/>
                </a:solidFill>
              </a:rPr>
              <a:t>2.650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-3</a:t>
            </a:r>
            <a:r>
              <a:rPr lang="en-US" altLang="zh-CN" dirty="0" smtClean="0">
                <a:solidFill>
                  <a:srgbClr val="FF0000"/>
                </a:solidFill>
              </a:rPr>
              <a:t>)*0.35=0.0991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08601" y="5453544"/>
            <a:ext cx="486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w6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+</a:t>
            </a:r>
            <a:r>
              <a:rPr lang="en-US" altLang="zh-CN" dirty="0" smtClean="0">
                <a:solidFill>
                  <a:srgbClr val="FF0000"/>
                </a:solidFill>
              </a:rPr>
              <a:t>=w6+e2*B=0.6+ (-8.156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-3</a:t>
            </a:r>
            <a:r>
              <a:rPr lang="en-US" altLang="zh-CN" dirty="0" smtClean="0">
                <a:solidFill>
                  <a:srgbClr val="FF0000"/>
                </a:solidFill>
              </a:rPr>
              <a:t>)*0.9=0.5927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82538" y="422165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0.3971</a:t>
            </a:r>
          </a:p>
        </p:txBody>
      </p:sp>
      <p:sp>
        <p:nvSpPr>
          <p:cNvPr id="56" name="矩形 55"/>
          <p:cNvSpPr/>
          <p:nvPr/>
        </p:nvSpPr>
        <p:spPr>
          <a:xfrm>
            <a:off x="2460546" y="3746592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</a:rPr>
              <a:t>.</a:t>
            </a:r>
            <a:r>
              <a:rPr lang="en-US" altLang="zh-CN" dirty="0" smtClean="0">
                <a:solidFill>
                  <a:srgbClr val="FF0000"/>
                </a:solidFill>
              </a:rPr>
              <a:t>7976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2351114" y="3883356"/>
            <a:ext cx="198815" cy="105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2421599" y="4454924"/>
            <a:ext cx="169152" cy="34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42" idx="2"/>
          </p:cNvCxnSpPr>
          <p:nvPr/>
        </p:nvCxnSpPr>
        <p:spPr>
          <a:xfrm>
            <a:off x="1682311" y="4883613"/>
            <a:ext cx="0" cy="593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1682311" y="3039123"/>
            <a:ext cx="0" cy="180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V="1">
            <a:off x="3555959" y="3612507"/>
            <a:ext cx="269281" cy="92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3440161" y="4894030"/>
            <a:ext cx="3493" cy="349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201432" y="1925842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0.7525</a:t>
            </a:r>
          </a:p>
        </p:txBody>
      </p:sp>
      <p:sp>
        <p:nvSpPr>
          <p:cNvPr id="87" name="矩形 86"/>
          <p:cNvSpPr/>
          <p:nvPr/>
        </p:nvSpPr>
        <p:spPr>
          <a:xfrm>
            <a:off x="3690599" y="2191054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0.6797</a:t>
            </a:r>
            <a:endParaRPr lang="zh-CN" altLang="en-US" sz="1600" dirty="0"/>
          </a:p>
        </p:txBody>
      </p:sp>
      <p:sp>
        <p:nvSpPr>
          <p:cNvPr id="88" name="矩形 87"/>
          <p:cNvSpPr/>
          <p:nvPr/>
        </p:nvSpPr>
        <p:spPr>
          <a:xfrm>
            <a:off x="5002824" y="5838696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0.6724</a:t>
            </a:r>
          </a:p>
        </p:txBody>
      </p:sp>
      <p:sp>
        <p:nvSpPr>
          <p:cNvPr id="89" name="矩形 88"/>
          <p:cNvSpPr/>
          <p:nvPr/>
        </p:nvSpPr>
        <p:spPr>
          <a:xfrm>
            <a:off x="3701139" y="6082207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0.6620</a:t>
            </a:r>
          </a:p>
        </p:txBody>
      </p:sp>
      <p:sp>
        <p:nvSpPr>
          <p:cNvPr id="90" name="矩形 89"/>
          <p:cNvSpPr/>
          <p:nvPr/>
        </p:nvSpPr>
        <p:spPr>
          <a:xfrm>
            <a:off x="5635395" y="4560933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</a:t>
            </a:r>
            <a:r>
              <a:rPr lang="zh-CN" altLang="en-US" sz="1600" dirty="0" smtClean="0"/>
              <a:t>6</a:t>
            </a:r>
            <a:r>
              <a:rPr lang="en-US" altLang="zh-CN" sz="1600" dirty="0" smtClean="0"/>
              <a:t>8</a:t>
            </a:r>
            <a:r>
              <a:rPr lang="zh-CN" altLang="en-US" sz="1600" dirty="0" smtClean="0"/>
              <a:t>20</a:t>
            </a:r>
            <a:endParaRPr lang="zh-CN" altLang="en-US" sz="1600" dirty="0"/>
          </a:p>
        </p:txBody>
      </p:sp>
      <p:sp>
        <p:nvSpPr>
          <p:cNvPr id="91" name="矩形 90"/>
          <p:cNvSpPr/>
          <p:nvPr/>
        </p:nvSpPr>
        <p:spPr>
          <a:xfrm>
            <a:off x="7778630" y="4313928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</a:t>
            </a:r>
            <a:r>
              <a:rPr lang="zh-CN" altLang="en-US" sz="1600" dirty="0" smtClean="0"/>
              <a:t>.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6</a:t>
            </a:r>
            <a:r>
              <a:rPr lang="en-US" altLang="zh-CN" sz="1600" dirty="0" smtClean="0"/>
              <a:t>3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92" name="文本框 91"/>
          <p:cNvSpPr txBox="1"/>
          <p:nvPr/>
        </p:nvSpPr>
        <p:spPr>
          <a:xfrm>
            <a:off x="6482755" y="4557239"/>
            <a:ext cx="2644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误差从</a:t>
            </a:r>
            <a:r>
              <a:rPr lang="en-US" altLang="zh-CN" sz="1600" dirty="0" smtClean="0"/>
              <a:t>0.19</a:t>
            </a:r>
            <a:r>
              <a:rPr lang="zh-CN" altLang="en-US" sz="1600" dirty="0" smtClean="0"/>
              <a:t>降到</a:t>
            </a:r>
            <a:r>
              <a:rPr lang="en-US" altLang="zh-CN" sz="1600" dirty="0" smtClean="0"/>
              <a:t>0.1820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0401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84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BP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123806" y="6132450"/>
            <a:ext cx="3243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http://playground.tensorflow.org/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15974"/>
          <a:stretch/>
        </p:blipFill>
        <p:spPr>
          <a:xfrm>
            <a:off x="484360" y="1594848"/>
            <a:ext cx="8446884" cy="43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7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1" y="1483865"/>
            <a:ext cx="7907280" cy="4930775"/>
          </a:xfrm>
        </p:spPr>
      </p:pic>
    </p:spTree>
    <p:extLst>
      <p:ext uri="{BB962C8B-B14F-4D97-AF65-F5344CB8AC3E}">
        <p14:creationId xmlns:p14="http://schemas.microsoft.com/office/powerpoint/2010/main" val="111024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中的机器学习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28650" y="1482106"/>
            <a:ext cx="3283927" cy="4932533"/>
          </a:xfrm>
        </p:spPr>
        <p:txBody>
          <a:bodyPr/>
          <a:lstStyle/>
          <a:p>
            <a:r>
              <a:rPr lang="zh-CN" altLang="en-US" dirty="0" smtClean="0"/>
              <a:t>策略网络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值网络</a:t>
            </a:r>
            <a:endParaRPr lang="en-US" altLang="zh-CN" dirty="0" smtClean="0"/>
          </a:p>
        </p:txBody>
      </p:sp>
      <p:pic>
        <p:nvPicPr>
          <p:cNvPr id="9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97" y="1533021"/>
            <a:ext cx="5480403" cy="4932363"/>
          </a:xfrm>
          <a:prstGeom prst="rect">
            <a:avLst/>
          </a:prstGeom>
        </p:spPr>
      </p:pic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785552768"/>
              </p:ext>
            </p:extLst>
          </p:nvPr>
        </p:nvGraphicFramePr>
        <p:xfrm>
          <a:off x="254377" y="2065676"/>
          <a:ext cx="4221103" cy="2093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矩形 14"/>
          <p:cNvSpPr/>
          <p:nvPr/>
        </p:nvSpPr>
        <p:spPr>
          <a:xfrm>
            <a:off x="1138744" y="507804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zh-CN" altLang="en-US" dirty="0"/>
              <a:t>估计给定棋局的赢率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4028" y="5797087"/>
            <a:ext cx="328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通过（深度）神经网络来实现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4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1" y="1486698"/>
            <a:ext cx="7172324" cy="4645314"/>
          </a:xfrm>
        </p:spPr>
      </p:pic>
    </p:spTree>
    <p:extLst>
      <p:ext uri="{BB962C8B-B14F-4D97-AF65-F5344CB8AC3E}">
        <p14:creationId xmlns:p14="http://schemas.microsoft.com/office/powerpoint/2010/main" val="393335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标准 </a:t>
            </a:r>
            <a:r>
              <a:rPr lang="en-US" altLang="zh-CN" dirty="0"/>
              <a:t>BP </a:t>
            </a:r>
            <a:r>
              <a:rPr lang="zh-CN" altLang="en-US" dirty="0" smtClean="0"/>
              <a:t>算法</a:t>
            </a:r>
          </a:p>
          <a:p>
            <a:pPr lvl="1"/>
            <a:r>
              <a:rPr lang="zh-CN" altLang="en-US" dirty="0" smtClean="0"/>
              <a:t>每次针对单个训练样例更新权值与阈值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</a:t>
            </a:r>
            <a:r>
              <a:rPr lang="zh-CN" altLang="en-US" dirty="0"/>
              <a:t>更新频繁</a:t>
            </a:r>
            <a:r>
              <a:rPr lang="en-US" altLang="zh-CN" dirty="0"/>
              <a:t>, </a:t>
            </a:r>
            <a:r>
              <a:rPr lang="zh-CN" altLang="en-US" dirty="0"/>
              <a:t>不同样例可能抵消</a:t>
            </a:r>
            <a:r>
              <a:rPr lang="en-US" altLang="zh-CN" dirty="0"/>
              <a:t>, </a:t>
            </a:r>
            <a:r>
              <a:rPr lang="zh-CN" altLang="en-US" dirty="0"/>
              <a:t>需要多次迭代</a:t>
            </a:r>
            <a:r>
              <a:rPr lang="en-US" altLang="zh-CN" dirty="0"/>
              <a:t>. 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累计 </a:t>
            </a:r>
            <a:r>
              <a:rPr lang="en-US" altLang="zh-CN" dirty="0"/>
              <a:t>BP </a:t>
            </a:r>
            <a:r>
              <a:rPr lang="zh-CN" altLang="en-US" dirty="0"/>
              <a:t>算法</a:t>
            </a:r>
          </a:p>
          <a:p>
            <a:pPr lvl="1"/>
            <a:r>
              <a:rPr lang="zh-CN" altLang="en-US" dirty="0" smtClean="0"/>
              <a:t>优化</a:t>
            </a:r>
            <a:r>
              <a:rPr lang="zh-CN" altLang="en-US" dirty="0"/>
              <a:t>的目标是最小化整个训练集上的累计</a:t>
            </a:r>
            <a:r>
              <a:rPr lang="zh-CN" altLang="en-US" dirty="0" smtClean="0"/>
              <a:t>误差</a:t>
            </a:r>
            <a:endParaRPr lang="en-US" altLang="zh-CN" dirty="0" smtClean="0"/>
          </a:p>
          <a:p>
            <a:endParaRPr lang="zh-CN" altLang="en-US" dirty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读取</a:t>
            </a:r>
            <a:r>
              <a:rPr lang="zh-CN" altLang="en-US" dirty="0"/>
              <a:t>整个训练集一遍才对参数进行更新</a:t>
            </a:r>
            <a:r>
              <a:rPr lang="en-US" altLang="zh-CN" dirty="0"/>
              <a:t>, </a:t>
            </a:r>
            <a:r>
              <a:rPr lang="zh-CN" altLang="en-US" dirty="0"/>
              <a:t>参数更新频率较低</a:t>
            </a:r>
            <a:r>
              <a:rPr lang="en-US" altLang="zh-CN" dirty="0"/>
              <a:t>.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397924" y="3524121"/>
                <a:ext cx="1548052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924" y="3524121"/>
                <a:ext cx="1548052" cy="848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02792" y="5563070"/>
            <a:ext cx="773841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但在很多任务中</a:t>
            </a:r>
            <a:r>
              <a:rPr lang="en-US" altLang="zh-CN" dirty="0"/>
              <a:t>, </a:t>
            </a:r>
            <a:r>
              <a:rPr lang="zh-CN" altLang="en-US" dirty="0"/>
              <a:t>累计误差下降到一定程度后</a:t>
            </a:r>
            <a:r>
              <a:rPr lang="en-US" altLang="zh-CN" dirty="0"/>
              <a:t>, </a:t>
            </a:r>
            <a:r>
              <a:rPr lang="zh-CN" altLang="en-US" dirty="0"/>
              <a:t>进一步下降会非常缓慢</a:t>
            </a:r>
            <a:r>
              <a:rPr lang="en-US" altLang="zh-CN" dirty="0"/>
              <a:t>, </a:t>
            </a:r>
            <a:r>
              <a:rPr lang="zh-CN" altLang="en-US" dirty="0"/>
              <a:t>这时标准</a:t>
            </a:r>
            <a:r>
              <a:rPr lang="en-US" altLang="zh-CN" dirty="0"/>
              <a:t>BP</a:t>
            </a:r>
            <a:r>
              <a:rPr lang="zh-CN" altLang="en-US" dirty="0"/>
              <a:t>算法往往会获得较好的解</a:t>
            </a:r>
            <a:r>
              <a:rPr lang="en-US" altLang="zh-CN" dirty="0"/>
              <a:t>, </a:t>
            </a:r>
            <a:r>
              <a:rPr lang="zh-CN" altLang="en-US" dirty="0"/>
              <a:t>尤其当训练集非常大时效果更明显</a:t>
            </a:r>
            <a:r>
              <a:rPr lang="en-US" altLang="zh-CN" dirty="0"/>
              <a:t>. </a:t>
            </a:r>
          </a:p>
        </p:txBody>
      </p:sp>
      <p:sp>
        <p:nvSpPr>
          <p:cNvPr id="9" name="矩形 8"/>
          <p:cNvSpPr/>
          <p:nvPr/>
        </p:nvSpPr>
        <p:spPr>
          <a:xfrm>
            <a:off x="6593696" y="186066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也称为随机梯度下降</a:t>
            </a:r>
          </a:p>
        </p:txBody>
      </p:sp>
    </p:spTree>
    <p:extLst>
      <p:ext uri="{BB962C8B-B14F-4D97-AF65-F5344CB8AC3E}">
        <p14:creationId xmlns:p14="http://schemas.microsoft.com/office/powerpoint/2010/main" val="188294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 </a:t>
            </a:r>
            <a:r>
              <a:rPr lang="en-US" altLang="zh-CN" dirty="0"/>
              <a:t>BP </a:t>
            </a:r>
            <a:r>
              <a:rPr lang="zh-CN" altLang="en-US" dirty="0" smtClean="0"/>
              <a:t>算法 </a:t>
            </a:r>
            <a:endParaRPr lang="zh-CN" altLang="en-US" dirty="0"/>
          </a:p>
          <a:p>
            <a:pPr lvl="1"/>
            <a:r>
              <a:rPr lang="zh-CN" altLang="en-US" dirty="0"/>
              <a:t>每次针对单个训练样例更新权值与</a:t>
            </a:r>
            <a:r>
              <a:rPr lang="zh-CN" altLang="en-US" dirty="0" smtClean="0"/>
              <a:t>阈值</a:t>
            </a:r>
            <a:endParaRPr lang="en-US" altLang="zh-CN" dirty="0"/>
          </a:p>
          <a:p>
            <a:r>
              <a:rPr lang="zh-CN" altLang="en-US" dirty="0"/>
              <a:t>累计 </a:t>
            </a:r>
            <a:r>
              <a:rPr lang="en-US" altLang="zh-CN" dirty="0"/>
              <a:t>BP </a:t>
            </a:r>
            <a:r>
              <a:rPr lang="zh-CN" altLang="en-US" dirty="0"/>
              <a:t>算法</a:t>
            </a:r>
          </a:p>
          <a:p>
            <a:pPr lvl="1"/>
            <a:r>
              <a:rPr lang="zh-CN" altLang="en-US" dirty="0"/>
              <a:t>优化的目标是最小化整个训练集上的累计</a:t>
            </a:r>
            <a:r>
              <a:rPr lang="zh-CN" altLang="en-US" dirty="0" smtClean="0"/>
              <a:t>误差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/>
              <a:t>小</a:t>
            </a:r>
            <a:r>
              <a:rPr lang="zh-CN" altLang="en-US" dirty="0" smtClean="0"/>
              <a:t>批量随机梯度下降法 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112549" y="2228721"/>
                <a:ext cx="1548052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549" y="2228721"/>
                <a:ext cx="1548052" cy="848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43063" y="4495671"/>
                <a:ext cx="1804533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4495671"/>
                <a:ext cx="1804533" cy="8485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447596" y="4495671"/>
                <a:ext cx="133113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596" y="4495671"/>
                <a:ext cx="1331134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156377" y="4852817"/>
                <a:ext cx="2981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 smtClean="0"/>
                  <a:t>，称为</a:t>
                </a:r>
                <a:r>
                  <a:rPr lang="en-US" altLang="zh-CN" dirty="0" smtClean="0"/>
                  <a:t>batch size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377" y="4852817"/>
                <a:ext cx="298132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3934540" y="3411022"/>
            <a:ext cx="392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Mini-Batch Stochastic Gradient Descent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712779" y="1388448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Stochastic Gradient Descent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3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多层前馈网络</a:t>
            </a:r>
            <a:r>
              <a:rPr lang="zh-CN" altLang="en-US" dirty="0" smtClean="0"/>
              <a:t>局限</a:t>
            </a:r>
            <a:endParaRPr lang="en-US" altLang="zh-CN" dirty="0"/>
          </a:p>
          <a:p>
            <a:pPr lvl="1"/>
            <a:r>
              <a:rPr lang="zh-CN" altLang="en-US" dirty="0" smtClean="0"/>
              <a:t>神经网络</a:t>
            </a:r>
            <a:r>
              <a:rPr lang="zh-CN" altLang="en-US" dirty="0"/>
              <a:t>由于强大的表示能力</a:t>
            </a:r>
            <a:r>
              <a:rPr lang="en-US" altLang="zh-CN" dirty="0"/>
              <a:t>, </a:t>
            </a:r>
            <a:r>
              <a:rPr lang="zh-CN" altLang="en-US" dirty="0"/>
              <a:t>经常遭遇过</a:t>
            </a:r>
            <a:r>
              <a:rPr lang="zh-CN" altLang="en-US" dirty="0" smtClean="0"/>
              <a:t>拟合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如何</a:t>
            </a:r>
            <a:r>
              <a:rPr lang="zh-CN" altLang="en-US" dirty="0"/>
              <a:t>设置隐层神经元的个数仍然是个未决</a:t>
            </a:r>
            <a:r>
              <a:rPr lang="zh-CN" altLang="en-US" dirty="0" smtClean="0"/>
              <a:t>问题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09675" y="2220010"/>
            <a:ext cx="6038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/>
              <a:t>表现为：训练误差持续降低</a:t>
            </a:r>
            <a:r>
              <a:rPr lang="en-US" altLang="zh-CN" dirty="0"/>
              <a:t>, </a:t>
            </a:r>
            <a:r>
              <a:rPr lang="zh-CN" altLang="en-US" dirty="0"/>
              <a:t>但测试误差却可能上升</a:t>
            </a:r>
          </a:p>
        </p:txBody>
      </p:sp>
      <p:sp>
        <p:nvSpPr>
          <p:cNvPr id="8" name="矩形 7"/>
          <p:cNvSpPr/>
          <p:nvPr/>
        </p:nvSpPr>
        <p:spPr>
          <a:xfrm>
            <a:off x="1209675" y="5380955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mtClean="0"/>
              <a:t>实际应用中通常使用“试错法”调整</a:t>
            </a:r>
            <a:endParaRPr lang="zh-CN" altLang="en-US" dirty="0"/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3997485902"/>
              </p:ext>
            </p:extLst>
          </p:nvPr>
        </p:nvGraphicFramePr>
        <p:xfrm>
          <a:off x="952499" y="2578568"/>
          <a:ext cx="7886701" cy="213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765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Graphic spid="11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激活函数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1028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8"/>
          <a:stretch/>
        </p:blipFill>
        <p:spPr bwMode="auto">
          <a:xfrm>
            <a:off x="4424484" y="1609702"/>
            <a:ext cx="4586712" cy="44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54"/>
          <a:stretch/>
        </p:blipFill>
        <p:spPr bwMode="auto">
          <a:xfrm>
            <a:off x="120405" y="1609702"/>
            <a:ext cx="4269470" cy="44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激活函数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1799"/>
            <a:ext cx="3257389" cy="3509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193" y="2071799"/>
            <a:ext cx="3286610" cy="35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激活函数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ReLU</a:t>
            </a:r>
            <a:r>
              <a:rPr lang="zh-CN" altLang="en-US" dirty="0" smtClean="0"/>
              <a:t>（整流线性单元）</a:t>
            </a:r>
            <a:endParaRPr lang="en-US" altLang="zh-CN" dirty="0" smtClean="0"/>
          </a:p>
          <a:p>
            <a:r>
              <a:rPr lang="zh-CN" altLang="en-US" dirty="0"/>
              <a:t>与</a:t>
            </a:r>
            <a:r>
              <a:rPr lang="en-US" altLang="zh-CN" dirty="0" err="1" smtClean="0"/>
              <a:t>Softplus</a:t>
            </a:r>
            <a:r>
              <a:rPr lang="zh-CN" altLang="en-US" dirty="0" smtClean="0"/>
              <a:t>函数</a:t>
            </a:r>
            <a:r>
              <a:rPr lang="zh-CN" altLang="en-US" dirty="0"/>
              <a:t>近似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22763" y="1482106"/>
                <a:ext cx="2349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ReLU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763" y="1482106"/>
                <a:ext cx="2349105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96" y="2525004"/>
            <a:ext cx="4752381" cy="344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476398" y="1933533"/>
                <a:ext cx="2806666" cy="394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Softplus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398" y="1933533"/>
                <a:ext cx="2806666" cy="394019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451921" y="2989874"/>
            <a:ext cx="2593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ReLU</a:t>
            </a:r>
            <a:r>
              <a:rPr lang="zh-CN" altLang="en-US" dirty="0" smtClean="0"/>
              <a:t>支持稀疏表示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6112606" y="343794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只有</a:t>
            </a:r>
            <a:r>
              <a:rPr lang="zh-CN" altLang="en-US" dirty="0"/>
              <a:t>一部分神经元被激活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456" y="3964773"/>
            <a:ext cx="3510260" cy="25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4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损失函数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925927" y="1954278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925927" y="2637785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925927" y="3313945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52624" y="1954278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452624" y="2637785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452624" y="3313945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箭头连接符 12"/>
          <p:cNvCxnSpPr>
            <a:endCxn id="7" idx="2"/>
          </p:cNvCxnSpPr>
          <p:nvPr/>
        </p:nvCxnSpPr>
        <p:spPr>
          <a:xfrm>
            <a:off x="1391941" y="2116278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8" idx="2"/>
          </p:cNvCxnSpPr>
          <p:nvPr/>
        </p:nvCxnSpPr>
        <p:spPr>
          <a:xfrm>
            <a:off x="1391941" y="2799785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9" idx="2"/>
          </p:cNvCxnSpPr>
          <p:nvPr/>
        </p:nvCxnSpPr>
        <p:spPr>
          <a:xfrm>
            <a:off x="1391941" y="3475945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6"/>
            <a:endCxn id="11" idx="2"/>
          </p:cNvCxnSpPr>
          <p:nvPr/>
        </p:nvCxnSpPr>
        <p:spPr>
          <a:xfrm>
            <a:off x="2249927" y="2116278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6"/>
            <a:endCxn id="11" idx="2"/>
          </p:cNvCxnSpPr>
          <p:nvPr/>
        </p:nvCxnSpPr>
        <p:spPr>
          <a:xfrm>
            <a:off x="2249927" y="2799785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6"/>
            <a:endCxn id="11" idx="2"/>
          </p:cNvCxnSpPr>
          <p:nvPr/>
        </p:nvCxnSpPr>
        <p:spPr>
          <a:xfrm flipV="1">
            <a:off x="2249927" y="2799785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6"/>
            <a:endCxn id="10" idx="2"/>
          </p:cNvCxnSpPr>
          <p:nvPr/>
        </p:nvCxnSpPr>
        <p:spPr>
          <a:xfrm>
            <a:off x="2249927" y="2116278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6"/>
            <a:endCxn id="10" idx="2"/>
          </p:cNvCxnSpPr>
          <p:nvPr/>
        </p:nvCxnSpPr>
        <p:spPr>
          <a:xfrm flipV="1">
            <a:off x="2249927" y="2116278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6"/>
            <a:endCxn id="10" idx="2"/>
          </p:cNvCxnSpPr>
          <p:nvPr/>
        </p:nvCxnSpPr>
        <p:spPr>
          <a:xfrm flipV="1">
            <a:off x="2249927" y="2116278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7" idx="6"/>
            <a:endCxn id="12" idx="2"/>
          </p:cNvCxnSpPr>
          <p:nvPr/>
        </p:nvCxnSpPr>
        <p:spPr>
          <a:xfrm>
            <a:off x="2249927" y="2116278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6"/>
            <a:endCxn id="12" idx="2"/>
          </p:cNvCxnSpPr>
          <p:nvPr/>
        </p:nvCxnSpPr>
        <p:spPr>
          <a:xfrm>
            <a:off x="2249927" y="2799785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9" idx="6"/>
            <a:endCxn id="12" idx="2"/>
          </p:cNvCxnSpPr>
          <p:nvPr/>
        </p:nvCxnSpPr>
        <p:spPr>
          <a:xfrm>
            <a:off x="2249927" y="3475945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6"/>
            <a:endCxn id="53" idx="2"/>
          </p:cNvCxnSpPr>
          <p:nvPr/>
        </p:nvCxnSpPr>
        <p:spPr>
          <a:xfrm>
            <a:off x="3776624" y="2116278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1" idx="6"/>
            <a:endCxn id="53" idx="2"/>
          </p:cNvCxnSpPr>
          <p:nvPr/>
        </p:nvCxnSpPr>
        <p:spPr>
          <a:xfrm flipV="1">
            <a:off x="3776624" y="2116278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2" idx="6"/>
            <a:endCxn id="53" idx="2"/>
          </p:cNvCxnSpPr>
          <p:nvPr/>
        </p:nvCxnSpPr>
        <p:spPr>
          <a:xfrm flipV="1">
            <a:off x="3776624" y="2116278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0" idx="6"/>
            <a:endCxn id="54" idx="2"/>
          </p:cNvCxnSpPr>
          <p:nvPr/>
        </p:nvCxnSpPr>
        <p:spPr>
          <a:xfrm>
            <a:off x="3776624" y="2116278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6"/>
            <a:endCxn id="54" idx="2"/>
          </p:cNvCxnSpPr>
          <p:nvPr/>
        </p:nvCxnSpPr>
        <p:spPr>
          <a:xfrm>
            <a:off x="3776624" y="2799785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2" idx="6"/>
            <a:endCxn id="54" idx="2"/>
          </p:cNvCxnSpPr>
          <p:nvPr/>
        </p:nvCxnSpPr>
        <p:spPr>
          <a:xfrm flipV="1">
            <a:off x="3776624" y="2799785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4" idx="6"/>
          </p:cNvCxnSpPr>
          <p:nvPr/>
        </p:nvCxnSpPr>
        <p:spPr>
          <a:xfrm>
            <a:off x="5305243" y="2799785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55" idx="6"/>
          </p:cNvCxnSpPr>
          <p:nvPr/>
        </p:nvCxnSpPr>
        <p:spPr>
          <a:xfrm flipV="1">
            <a:off x="5305243" y="3475845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391940" y="1779093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40" y="1779093"/>
                <a:ext cx="53398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391940" y="2465658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40" y="2465658"/>
                <a:ext cx="53398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372543" y="3152223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543" y="3152223"/>
                <a:ext cx="53398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419504" y="2718839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504" y="2718839"/>
                <a:ext cx="461665" cy="593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419504" y="2059165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504" y="2059165"/>
                <a:ext cx="461665" cy="593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215234" y="3083246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234" y="3083246"/>
                <a:ext cx="316523" cy="324384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697495" y="3083246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495" y="3083246"/>
                <a:ext cx="316523" cy="324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3181708" y="2435987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08" y="2435987"/>
                <a:ext cx="316523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3709691" y="2435987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691" y="2435987"/>
                <a:ext cx="31652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181708" y="178271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08" y="1782718"/>
                <a:ext cx="316523" cy="307777"/>
              </a:xfrm>
              <a:prstGeom prst="rect">
                <a:avLst/>
              </a:prstGeom>
              <a:blipFill>
                <a:blip r:embed="rId1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3709691" y="178271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691" y="1782718"/>
                <a:ext cx="31652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419119" y="1954278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19" y="1954278"/>
                <a:ext cx="449418" cy="290016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3419119" y="264300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19" y="2643005"/>
                <a:ext cx="449418" cy="290016"/>
              </a:xfrm>
              <a:prstGeom prst="rect">
                <a:avLst/>
              </a:prstGeom>
              <a:blipFill>
                <a:blip r:embed="rId1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3419119" y="3331194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19" y="3331194"/>
                <a:ext cx="449418" cy="290016"/>
              </a:xfrm>
              <a:prstGeom prst="rect">
                <a:avLst/>
              </a:prstGeom>
              <a:blipFill>
                <a:blip r:embed="rId1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4669008" y="180850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08" y="1808500"/>
                <a:ext cx="31652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5242469" y="180783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69" y="1807831"/>
                <a:ext cx="316523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4720101" y="304205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01" y="3042052"/>
                <a:ext cx="316523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5242469" y="31669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69" y="3166999"/>
                <a:ext cx="316523" cy="307777"/>
              </a:xfrm>
              <a:prstGeom prst="rect">
                <a:avLst/>
              </a:prstGeom>
              <a:blipFill>
                <a:blip r:embed="rId1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6508371" y="1936606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71" y="1936606"/>
                <a:ext cx="623957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6508371" y="3289920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71" y="3289920"/>
                <a:ext cx="623957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椭圆 52"/>
          <p:cNvSpPr/>
          <p:nvPr/>
        </p:nvSpPr>
        <p:spPr>
          <a:xfrm>
            <a:off x="4981243" y="1954278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54" name="椭圆 53"/>
          <p:cNvSpPr/>
          <p:nvPr/>
        </p:nvSpPr>
        <p:spPr>
          <a:xfrm>
            <a:off x="4981243" y="2637785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4981243" y="3313945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箭头连接符 55"/>
          <p:cNvCxnSpPr>
            <a:stCxn id="11" idx="6"/>
            <a:endCxn id="55" idx="2"/>
          </p:cNvCxnSpPr>
          <p:nvPr/>
        </p:nvCxnSpPr>
        <p:spPr>
          <a:xfrm>
            <a:off x="3776624" y="2799785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12" idx="6"/>
            <a:endCxn id="55" idx="2"/>
          </p:cNvCxnSpPr>
          <p:nvPr/>
        </p:nvCxnSpPr>
        <p:spPr>
          <a:xfrm>
            <a:off x="3776624" y="3475945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10" idx="6"/>
            <a:endCxn id="55" idx="2"/>
          </p:cNvCxnSpPr>
          <p:nvPr/>
        </p:nvCxnSpPr>
        <p:spPr>
          <a:xfrm>
            <a:off x="3776624" y="2116278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4946248" y="1952804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48" y="1952804"/>
                <a:ext cx="449417" cy="290016"/>
              </a:xfrm>
              <a:prstGeom prst="rect">
                <a:avLst/>
              </a:prstGeom>
              <a:blipFill>
                <a:blip r:embed="rId22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4946248" y="2641531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48" y="2641531"/>
                <a:ext cx="449417" cy="290016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4946376" y="3329720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376" y="3329720"/>
                <a:ext cx="449162" cy="2948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箭头连接符 61"/>
          <p:cNvCxnSpPr>
            <a:stCxn id="53" idx="6"/>
          </p:cNvCxnSpPr>
          <p:nvPr/>
        </p:nvCxnSpPr>
        <p:spPr>
          <a:xfrm>
            <a:off x="5305243" y="2116278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4689861" y="2456285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861" y="2456285"/>
                <a:ext cx="316523" cy="325089"/>
              </a:xfrm>
              <a:prstGeom prst="rect">
                <a:avLst/>
              </a:prstGeom>
              <a:blipFill>
                <a:blip r:embed="rId2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5242469" y="2475432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69" y="2475432"/>
                <a:ext cx="316523" cy="325089"/>
              </a:xfrm>
              <a:prstGeom prst="rect">
                <a:avLst/>
              </a:prstGeom>
              <a:blipFill>
                <a:blip r:embed="rId2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椭圆 64"/>
          <p:cNvSpPr/>
          <p:nvPr/>
        </p:nvSpPr>
        <p:spPr>
          <a:xfrm>
            <a:off x="6365755" y="1958153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6365755" y="2639060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6365755" y="3313845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6508371" y="2641531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71" y="2641531"/>
                <a:ext cx="623957" cy="358368"/>
              </a:xfrm>
              <a:prstGeom prst="rect">
                <a:avLst/>
              </a:prstGeom>
              <a:blipFill>
                <a:blip r:embed="rId27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3909700" y="1067982"/>
                <a:ext cx="2665538" cy="502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均方误差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00" y="1067982"/>
                <a:ext cx="2665538" cy="502253"/>
              </a:xfrm>
              <a:prstGeom prst="rect">
                <a:avLst/>
              </a:prstGeom>
              <a:blipFill>
                <a:blip r:embed="rId28"/>
                <a:stretch>
                  <a:fillRect l="-1826" t="-72289" b="-124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/>
          <p:cNvSpPr/>
          <p:nvPr/>
        </p:nvSpPr>
        <p:spPr>
          <a:xfrm>
            <a:off x="1454067" y="407257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多分类损失 </a:t>
            </a:r>
            <a:r>
              <a:rPr lang="en-US" altLang="zh-CN" dirty="0"/>
              <a:t>Cross Entropy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4285870" y="4072572"/>
                <a:ext cx="1525289" cy="40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70" y="4072572"/>
                <a:ext cx="1525289" cy="400944"/>
              </a:xfrm>
              <a:prstGeom prst="rect">
                <a:avLst/>
              </a:prstGeom>
              <a:blipFill>
                <a:blip r:embed="rId29"/>
                <a:stretch>
                  <a:fillRect l="-4400" t="-109091" b="-16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本框 71"/>
          <p:cNvSpPr txBox="1"/>
          <p:nvPr/>
        </p:nvSpPr>
        <p:spPr>
          <a:xfrm>
            <a:off x="6070555" y="3882256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向量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5468991" y="4676565"/>
                <a:ext cx="1927899" cy="796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91" y="4676565"/>
                <a:ext cx="1927899" cy="79662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628650" y="4676565"/>
                <a:ext cx="3504151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76565"/>
                <a:ext cx="3504151" cy="76450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1321278" y="5761405"/>
                <a:ext cx="33482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二分类</a:t>
                </a:r>
                <a:r>
                  <a:rPr lang="zh-CN" altLang="en-US" dirty="0"/>
                  <a:t>损失 </a:t>
                </a:r>
                <a:r>
                  <a:rPr lang="en-US" altLang="zh-CN" dirty="0"/>
                  <a:t>Cross </a:t>
                </a:r>
                <a:r>
                  <a:rPr lang="en-US" altLang="zh-CN" dirty="0" smtClean="0"/>
                  <a:t>Entropy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78" y="5761405"/>
                <a:ext cx="3348289" cy="369332"/>
              </a:xfrm>
              <a:prstGeom prst="rect">
                <a:avLst/>
              </a:prstGeom>
              <a:blipFill>
                <a:blip r:embed="rId32"/>
                <a:stretch>
                  <a:fillRect l="-163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4669008" y="5786797"/>
                <a:ext cx="3143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08" y="5786797"/>
                <a:ext cx="3143168" cy="369332"/>
              </a:xfrm>
              <a:prstGeom prst="rect">
                <a:avLst/>
              </a:prstGeom>
              <a:blipFill>
                <a:blip r:embed="rId3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7003395" y="6091398"/>
                <a:ext cx="1938159" cy="65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395" y="6091398"/>
                <a:ext cx="1938159" cy="65934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54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7" grpId="0"/>
      <p:bldP spid="78" grpId="0"/>
      <p:bldP spid="7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深度学习初探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深度</a:t>
            </a:r>
            <a:r>
              <a:rPr lang="zh-CN" altLang="en-US" dirty="0" smtClean="0"/>
              <a:t>学习将</a:t>
            </a:r>
            <a:r>
              <a:rPr lang="zh-CN" altLang="en-US" dirty="0"/>
              <a:t>大千世界表示为嵌套的层次概念体系</a:t>
            </a:r>
            <a:endParaRPr lang="en-US" altLang="zh-CN" dirty="0"/>
          </a:p>
          <a:p>
            <a:pPr lvl="1"/>
            <a:r>
              <a:rPr lang="zh-CN" altLang="en-US" dirty="0"/>
              <a:t>由较简单概念间的联系定义复杂概念</a:t>
            </a:r>
            <a:endParaRPr lang="en-US" altLang="zh-CN" dirty="0"/>
          </a:p>
          <a:p>
            <a:pPr lvl="1"/>
            <a:r>
              <a:rPr lang="zh-CN" altLang="en-US" dirty="0"/>
              <a:t>从一般抽象概括到高级抽象</a:t>
            </a:r>
            <a:r>
              <a:rPr lang="zh-CN" altLang="en-US" dirty="0" smtClean="0"/>
              <a:t>表示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4" y="2537941"/>
            <a:ext cx="4945122" cy="39257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48301" y="5016818"/>
            <a:ext cx="1107996" cy="43200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lvl="1"/>
            <a:r>
              <a:rPr lang="zh-CN" altLang="en-US" dirty="0"/>
              <a:t>描述边缘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3848301" y="4277126"/>
            <a:ext cx="1569660" cy="43200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r>
              <a:rPr lang="zh-CN" altLang="en-US" dirty="0"/>
              <a:t>描述角和轮廓</a:t>
            </a:r>
          </a:p>
        </p:txBody>
      </p:sp>
      <p:sp>
        <p:nvSpPr>
          <p:cNvPr id="11" name="矩形 10"/>
          <p:cNvSpPr/>
          <p:nvPr/>
        </p:nvSpPr>
        <p:spPr>
          <a:xfrm>
            <a:off x="3848301" y="3538301"/>
            <a:ext cx="1569660" cy="43200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lvl="1"/>
            <a:r>
              <a:rPr lang="zh-CN" altLang="en-US" dirty="0"/>
              <a:t>描述对象部件</a:t>
            </a:r>
            <a:endParaRPr lang="en-US" altLang="zh-CN" dirty="0"/>
          </a:p>
        </p:txBody>
      </p:sp>
      <p:pic>
        <p:nvPicPr>
          <p:cNvPr id="12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96186" y="5573813"/>
            <a:ext cx="3387090" cy="623570"/>
          </a:xfrm>
          <a:prstGeom prst="rect">
            <a:avLst/>
          </a:prstGeom>
        </p:spPr>
      </p:pic>
      <p:pic>
        <p:nvPicPr>
          <p:cNvPr id="13" name="Picture 5"/>
          <p:cNvPicPr/>
          <p:nvPr/>
        </p:nvPicPr>
        <p:blipFill rotWithShape="1">
          <a:blip r:embed="rId4"/>
          <a:srcRect t="1776"/>
          <a:stretch/>
        </p:blipFill>
        <p:spPr>
          <a:xfrm>
            <a:off x="5624126" y="1909863"/>
            <a:ext cx="3361690" cy="1685290"/>
          </a:xfrm>
          <a:prstGeom prst="rect">
            <a:avLst/>
          </a:prstGeom>
        </p:spPr>
      </p:pic>
      <p:pic>
        <p:nvPicPr>
          <p:cNvPr id="14" name="Picture 6"/>
          <p:cNvPicPr/>
          <p:nvPr/>
        </p:nvPicPr>
        <p:blipFill rotWithShape="1">
          <a:blip r:embed="rId5"/>
          <a:srcRect l="847" t="1376" r="1844" b="-1"/>
          <a:stretch/>
        </p:blipFill>
        <p:spPr>
          <a:xfrm>
            <a:off x="5597196" y="3799623"/>
            <a:ext cx="3398520" cy="15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5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深度神经网络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195" y="4288957"/>
            <a:ext cx="3377712" cy="1751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319889"/>
            <a:ext cx="4428026" cy="1776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07" y="1881833"/>
            <a:ext cx="3765673" cy="16474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05220" y="3636568"/>
            <a:ext cx="2461846" cy="3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深度卷积网络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42178" y="6153382"/>
            <a:ext cx="2461846" cy="3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循环神经网络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905220" y="6132412"/>
            <a:ext cx="2461846" cy="3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图卷积网络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90" y="1500723"/>
            <a:ext cx="3449370" cy="24298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52059" y="3771801"/>
            <a:ext cx="2586614" cy="3736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深度神经网络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2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神经网络是什么？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线性模型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 smtClean="0"/>
                  <a:t>：无法建模任何</a:t>
                </a:r>
                <a:r>
                  <a:rPr lang="zh-CN" altLang="en-US" dirty="0"/>
                  <a:t>两个输入变量之间的</a:t>
                </a:r>
                <a:r>
                  <a:rPr lang="zh-CN" altLang="en-US" dirty="0" smtClean="0"/>
                  <a:t>相互作用</a:t>
                </a:r>
                <a:endParaRPr lang="en-US" altLang="zh-CN" dirty="0"/>
              </a:p>
              <a:p>
                <a:pPr marL="171450" lvl="1">
                  <a:spcBef>
                    <a:spcPts val="750"/>
                  </a:spcBef>
                </a:pPr>
                <a:r>
                  <a:rPr lang="zh-CN" altLang="en-US" sz="2100" dirty="0"/>
                  <a:t>扩展线性模型来表示 </a:t>
                </a:r>
                <a14:m>
                  <m:oMath xmlns:m="http://schemas.openxmlformats.org/officeDocument/2006/math">
                    <m:r>
                      <a:rPr lang="en-US" altLang="zh-CN" sz="21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100" dirty="0"/>
                  <a:t> </a:t>
                </a:r>
                <a:r>
                  <a:rPr lang="zh-CN" altLang="en-US" sz="2100" dirty="0"/>
                  <a:t>的非线性函数，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sSup>
                      <m:sSupPr>
                        <m:ctrlPr>
                          <a:rPr lang="en-US" altLang="zh-CN" sz="2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1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altLang="zh-CN" sz="2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sz="2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 smtClean="0"/>
                  <a:t>简单</a:t>
                </a:r>
                <a:r>
                  <a:rPr lang="zh-CN" altLang="en-US" dirty="0"/>
                  <a:t>机器学习</a:t>
                </a:r>
                <a:r>
                  <a:rPr lang="zh-CN" altLang="en-US" dirty="0" smtClean="0"/>
                  <a:t>方法常通过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特征工程</a:t>
                </a:r>
                <a:r>
                  <a:rPr lang="zh-CN" altLang="en-US" dirty="0" smtClean="0"/>
                  <a:t>设计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（深度）神经网络直接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学习特征表示</a:t>
                </a:r>
                <a:r>
                  <a:rPr lang="zh-CN" altLang="en-US" dirty="0" smtClean="0"/>
                  <a:t>，即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51344" y="5742044"/>
                <a:ext cx="29785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𝝓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344" y="5742044"/>
                <a:ext cx="297857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"/>
          <p:cNvPicPr>
            <a:picLocks noChangeAspect="1"/>
          </p:cNvPicPr>
          <p:nvPr/>
        </p:nvPicPr>
        <p:blipFill rotWithShape="1">
          <a:blip r:embed="rId5"/>
          <a:srcRect l="49142"/>
          <a:stretch/>
        </p:blipFill>
        <p:spPr>
          <a:xfrm>
            <a:off x="5152696" y="2796907"/>
            <a:ext cx="2511487" cy="2809232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/>
          </p:cNvPicPr>
          <p:nvPr/>
        </p:nvPicPr>
        <p:blipFill rotWithShape="1">
          <a:blip r:embed="rId5"/>
          <a:srcRect r="51005"/>
          <a:stretch/>
        </p:blipFill>
        <p:spPr>
          <a:xfrm>
            <a:off x="1738318" y="2796907"/>
            <a:ext cx="2419441" cy="28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5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深度卷积网络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一维</a:t>
            </a:r>
            <a:r>
              <a:rPr lang="zh-CN" altLang="en-US" dirty="0" smtClean="0"/>
              <a:t>卷积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/>
              <a:t>二维</a:t>
            </a:r>
            <a:r>
              <a:rPr lang="zh-CN" altLang="en-US" dirty="0" smtClean="0"/>
              <a:t>卷积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互相关函数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67765" y="2115849"/>
                <a:ext cx="2638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2115849"/>
                <a:ext cx="2638479" cy="369332"/>
              </a:xfrm>
              <a:prstGeom prst="rect">
                <a:avLst/>
              </a:prstGeom>
              <a:blipFill>
                <a:blip r:embed="rId2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67765" y="1600096"/>
                <a:ext cx="2723566" cy="379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1600096"/>
                <a:ext cx="2723566" cy="379848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标注 8"/>
          <p:cNvSpPr/>
          <p:nvPr/>
        </p:nvSpPr>
        <p:spPr>
          <a:xfrm>
            <a:off x="6597974" y="1114805"/>
            <a:ext cx="1172666" cy="60029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7128466" y="2296713"/>
            <a:ext cx="1172666" cy="600294"/>
          </a:xfrm>
          <a:prstGeom prst="wedgeRectCallout">
            <a:avLst>
              <a:gd name="adj1" fmla="val -23809"/>
              <a:gd name="adj2" fmla="val -70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080545" y="1821240"/>
                <a:ext cx="19153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545" y="1821240"/>
                <a:ext cx="19153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425921" y="3038190"/>
                <a:ext cx="6215204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921" y="3038190"/>
                <a:ext cx="6215204" cy="764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418512" y="3802695"/>
                <a:ext cx="6132079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512" y="3802695"/>
                <a:ext cx="6132079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38744" y="5055994"/>
                <a:ext cx="613258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744" y="5055994"/>
                <a:ext cx="6132580" cy="764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标注 14"/>
          <p:cNvSpPr/>
          <p:nvPr/>
        </p:nvSpPr>
        <p:spPr>
          <a:xfrm>
            <a:off x="5977227" y="5963581"/>
            <a:ext cx="2121967" cy="684055"/>
          </a:xfrm>
          <a:prstGeom prst="wedgeRectCallout">
            <a:avLst>
              <a:gd name="adj1" fmla="val -33895"/>
              <a:gd name="adj2" fmla="val -100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卷积网络中的卷积</a:t>
            </a:r>
          </a:p>
        </p:txBody>
      </p:sp>
    </p:spTree>
    <p:extLst>
      <p:ext uri="{BB962C8B-B14F-4D97-AF65-F5344CB8AC3E}">
        <p14:creationId xmlns:p14="http://schemas.microsoft.com/office/powerpoint/2010/main" val="308224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卷积的例子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1417145"/>
            <a:ext cx="5129960" cy="47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卷积的例子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42</a:t>
            </a:fld>
            <a:endParaRPr lang="zh-CN" altLang="en-US"/>
          </a:p>
        </p:txBody>
      </p:sp>
      <p:graphicFrame>
        <p:nvGraphicFramePr>
          <p:cNvPr id="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483549"/>
              </p:ext>
            </p:extLst>
          </p:nvPr>
        </p:nvGraphicFramePr>
        <p:xfrm>
          <a:off x="619125" y="1685173"/>
          <a:ext cx="4320001" cy="4320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7143">
                  <a:extLst>
                    <a:ext uri="{9D8B030D-6E8A-4147-A177-3AD203B41FA5}">
                      <a16:colId xmlns:a16="http://schemas.microsoft.com/office/drawing/2014/main" val="4089991291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521034199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647142290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42142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738099142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2967870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6153924"/>
                    </a:ext>
                  </a:extLst>
                </a:gridCol>
              </a:tblGrid>
              <a:tr h="6171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457148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53070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52550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69581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71151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3759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21289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953475" y="1848803"/>
            <a:ext cx="2877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7x7</a:t>
            </a:r>
            <a:r>
              <a:rPr lang="zh-CN" altLang="en-US" sz="2800" dirty="0"/>
              <a:t>的输入</a:t>
            </a:r>
            <a:endParaRPr lang="en-US" altLang="zh-CN" sz="2800" dirty="0"/>
          </a:p>
          <a:p>
            <a:r>
              <a:rPr lang="en-US" altLang="zh-CN" sz="2800" dirty="0"/>
              <a:t>3x3</a:t>
            </a:r>
            <a:r>
              <a:rPr lang="zh-CN" altLang="en-US" sz="2800" dirty="0"/>
              <a:t>的核</a:t>
            </a:r>
          </a:p>
        </p:txBody>
      </p:sp>
      <p:sp>
        <p:nvSpPr>
          <p:cNvPr id="9" name="矩形 8"/>
          <p:cNvSpPr/>
          <p:nvPr/>
        </p:nvSpPr>
        <p:spPr>
          <a:xfrm>
            <a:off x="619125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37192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57564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84631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080313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953475" y="3368119"/>
            <a:ext cx="287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5x5</a:t>
            </a:r>
            <a:r>
              <a:rPr lang="zh-CN" altLang="en-US" sz="2800" dirty="0"/>
              <a:t>的输出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8654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卷积的例子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43</a:t>
            </a:fld>
            <a:endParaRPr lang="zh-CN" altLang="en-US"/>
          </a:p>
        </p:txBody>
      </p:sp>
      <p:graphicFrame>
        <p:nvGraphicFramePr>
          <p:cNvPr id="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059143"/>
              </p:ext>
            </p:extLst>
          </p:nvPr>
        </p:nvGraphicFramePr>
        <p:xfrm>
          <a:off x="696879" y="1759170"/>
          <a:ext cx="4320001" cy="4320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7143">
                  <a:extLst>
                    <a:ext uri="{9D8B030D-6E8A-4147-A177-3AD203B41FA5}">
                      <a16:colId xmlns:a16="http://schemas.microsoft.com/office/drawing/2014/main" val="4089991291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521034199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647142290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42142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738099142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2967870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6153924"/>
                    </a:ext>
                  </a:extLst>
                </a:gridCol>
              </a:tblGrid>
              <a:tr h="6171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457148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53070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52550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69581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71151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3759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21289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696879" y="1759170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35318" y="1759170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158067" y="1759170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31229" y="1922800"/>
            <a:ext cx="2877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7x7</a:t>
            </a:r>
            <a:r>
              <a:rPr lang="zh-CN" altLang="en-US" sz="2800" dirty="0"/>
              <a:t>的输入</a:t>
            </a:r>
            <a:endParaRPr lang="en-US" altLang="zh-CN" sz="2800" dirty="0"/>
          </a:p>
          <a:p>
            <a:r>
              <a:rPr lang="en-US" altLang="zh-CN" sz="2800" dirty="0"/>
              <a:t>3x3</a:t>
            </a:r>
            <a:r>
              <a:rPr lang="zh-CN" altLang="en-US" sz="2800" dirty="0"/>
              <a:t>的核</a:t>
            </a:r>
            <a:endParaRPr lang="en-US" altLang="zh-CN" sz="2800" dirty="0"/>
          </a:p>
          <a:p>
            <a:r>
              <a:rPr lang="zh-CN" altLang="en-US" sz="2800" dirty="0"/>
              <a:t>步幅为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31229" y="3442116"/>
            <a:ext cx="287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3x3</a:t>
            </a:r>
            <a:r>
              <a:rPr lang="zh-CN" altLang="en-US" sz="2800" dirty="0"/>
              <a:t>的输出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71533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05104" y="1759170"/>
            <a:ext cx="3643015" cy="5000368"/>
          </a:xfrm>
        </p:spPr>
        <p:txBody>
          <a:bodyPr/>
          <a:lstStyle/>
          <a:p>
            <a:r>
              <a:rPr lang="zh-CN" altLang="en-US" dirty="0"/>
              <a:t>输出大小：</a:t>
            </a:r>
            <a:r>
              <a:rPr lang="en-US" altLang="zh-CN" dirty="0"/>
              <a:t>(N-F)/S+1</a:t>
            </a:r>
          </a:p>
          <a:p>
            <a:pPr lvl="1"/>
            <a:r>
              <a:rPr lang="en-US" altLang="zh-CN" dirty="0"/>
              <a:t>S</a:t>
            </a:r>
            <a:r>
              <a:rPr lang="zh-CN" altLang="en-US" dirty="0"/>
              <a:t>为步幅大小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比如</a:t>
            </a:r>
            <a:r>
              <a:rPr lang="en-US" altLang="zh-CN" dirty="0"/>
              <a:t>N=7, F=3</a:t>
            </a:r>
          </a:p>
          <a:p>
            <a:pPr lvl="1"/>
            <a:r>
              <a:rPr lang="zh-CN" altLang="en-US" dirty="0"/>
              <a:t>步幅为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(7-3)/1+1=5</a:t>
            </a:r>
          </a:p>
          <a:p>
            <a:pPr lvl="1"/>
            <a:r>
              <a:rPr lang="zh-CN" altLang="en-US" dirty="0"/>
              <a:t>步幅为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(7-3)/2+1=3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步幅为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(7-3)/3+1=2.3..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1" y="1759170"/>
            <a:ext cx="4127712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1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卷积层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171684"/>
              </p:ext>
            </p:extLst>
          </p:nvPr>
        </p:nvGraphicFramePr>
        <p:xfrm>
          <a:off x="2590456" y="1244711"/>
          <a:ext cx="2880000" cy="29718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89934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339687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5227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176397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45</a:t>
            </a:fld>
            <a:endParaRPr lang="zh-CN" altLang="en-US"/>
          </a:p>
        </p:txBody>
      </p:sp>
      <p:graphicFrame>
        <p:nvGraphicFramePr>
          <p:cNvPr id="9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0130605"/>
              </p:ext>
            </p:extLst>
          </p:nvPr>
        </p:nvGraphicFramePr>
        <p:xfrm>
          <a:off x="6481158" y="1826482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55783"/>
              </p:ext>
            </p:extLst>
          </p:nvPr>
        </p:nvGraphicFramePr>
        <p:xfrm>
          <a:off x="628650" y="2123662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29517"/>
              </p:ext>
            </p:extLst>
          </p:nvPr>
        </p:nvGraphicFramePr>
        <p:xfrm>
          <a:off x="2587120" y="1242487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70053"/>
              </p:ext>
            </p:extLst>
          </p:nvPr>
        </p:nvGraphicFramePr>
        <p:xfrm>
          <a:off x="6481158" y="1834466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59894703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817256"/>
                  </a:ext>
                </a:extLst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 flipV="1">
            <a:off x="1492650" y="1927860"/>
            <a:ext cx="1075115" cy="6415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</p:cNvCxnSpPr>
          <p:nvPr/>
        </p:nvCxnSpPr>
        <p:spPr>
          <a:xfrm>
            <a:off x="3451120" y="1688257"/>
            <a:ext cx="2882333" cy="23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111263" y="782005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输入：</a:t>
            </a:r>
            <a:r>
              <a:rPr lang="en-US" altLang="zh-CN" dirty="0" smtClean="0"/>
              <a:t>10x10</a:t>
            </a:r>
            <a:r>
              <a:rPr lang="zh-CN" altLang="en-US" dirty="0" smtClean="0"/>
              <a:t>图片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728872" y="1365466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输出：</a:t>
            </a:r>
            <a:r>
              <a:rPr lang="en-US" altLang="zh-CN" dirty="0" smtClean="0"/>
              <a:t>8x8</a:t>
            </a:r>
            <a:r>
              <a:rPr lang="zh-CN" altLang="en-US" dirty="0" smtClean="0"/>
              <a:t>图片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05559" y="3158252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3x3</a:t>
            </a:r>
            <a:r>
              <a:rPr lang="zh-CN" altLang="en-US" dirty="0" smtClean="0"/>
              <a:t>卷积核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5571845" y="16930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571845" y="1679783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845" y="1679783"/>
                <a:ext cx="375744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7" t="67386" r="56454"/>
          <a:stretch/>
        </p:blipFill>
        <p:spPr bwMode="auto">
          <a:xfrm>
            <a:off x="4822824" y="2419412"/>
            <a:ext cx="1533319" cy="12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507" y="4256674"/>
            <a:ext cx="5724819" cy="2504609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3825240" y="5719763"/>
            <a:ext cx="183356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571364" y="5262564"/>
            <a:ext cx="848361" cy="806450"/>
          </a:xfrm>
          <a:prstGeom prst="rect">
            <a:avLst/>
          </a:prstGeom>
          <a:solidFill>
            <a:srgbClr val="E1E0B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>
            <a:off x="4015739" y="5712619"/>
            <a:ext cx="1106487" cy="159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026455" y="5876926"/>
            <a:ext cx="1086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7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卷积层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737431"/>
              </p:ext>
            </p:extLst>
          </p:nvPr>
        </p:nvGraphicFramePr>
        <p:xfrm>
          <a:off x="2626358" y="1244711"/>
          <a:ext cx="2880000" cy="29718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89934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339687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5227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176397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507" y="4256674"/>
            <a:ext cx="5724819" cy="2504609"/>
          </a:xfrm>
          <a:prstGeom prst="rect">
            <a:avLst/>
          </a:prstGeom>
        </p:spPr>
      </p:pic>
      <p:graphicFrame>
        <p:nvGraphicFramePr>
          <p:cNvPr id="9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0466558"/>
              </p:ext>
            </p:extLst>
          </p:nvPr>
        </p:nvGraphicFramePr>
        <p:xfrm>
          <a:off x="6481158" y="1536338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77690"/>
              </p:ext>
            </p:extLst>
          </p:nvPr>
        </p:nvGraphicFramePr>
        <p:xfrm>
          <a:off x="628650" y="2123662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06829"/>
              </p:ext>
            </p:extLst>
          </p:nvPr>
        </p:nvGraphicFramePr>
        <p:xfrm>
          <a:off x="6481158" y="1544322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59894703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817256"/>
                  </a:ext>
                </a:extLst>
              </a:tr>
            </a:tbl>
          </a:graphicData>
        </a:graphic>
      </p:graphicFrame>
      <p:cxnSp>
        <p:nvCxnSpPr>
          <p:cNvPr id="14" name="直接箭头连接符 13"/>
          <p:cNvCxnSpPr>
            <a:endCxn id="32" idx="1"/>
          </p:cNvCxnSpPr>
          <p:nvPr/>
        </p:nvCxnSpPr>
        <p:spPr>
          <a:xfrm flipV="1">
            <a:off x="1500481" y="1694899"/>
            <a:ext cx="1122106" cy="526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2" idx="1"/>
          </p:cNvCxnSpPr>
          <p:nvPr/>
        </p:nvCxnSpPr>
        <p:spPr>
          <a:xfrm>
            <a:off x="3497891" y="1273313"/>
            <a:ext cx="2983267" cy="4195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147165" y="782005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输入：</a:t>
            </a:r>
            <a:r>
              <a:rPr lang="en-US" altLang="zh-CN" dirty="0" smtClean="0"/>
              <a:t>10x10</a:t>
            </a:r>
            <a:r>
              <a:rPr lang="zh-CN" altLang="en-US" dirty="0" smtClean="0"/>
              <a:t>图片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728872" y="1075322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输出：</a:t>
            </a:r>
            <a:r>
              <a:rPr lang="en-US" altLang="zh-CN" dirty="0" smtClean="0"/>
              <a:t>8x8</a:t>
            </a:r>
            <a:r>
              <a:rPr lang="zh-CN" altLang="en-US" dirty="0" smtClean="0"/>
              <a:t>图片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227933" y="4910792"/>
            <a:ext cx="848361" cy="80645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356098" y="5035968"/>
            <a:ext cx="848361" cy="8064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825240" y="5719763"/>
            <a:ext cx="183356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1364" y="5262564"/>
            <a:ext cx="848361" cy="806450"/>
          </a:xfrm>
          <a:prstGeom prst="rect">
            <a:avLst/>
          </a:prstGeom>
          <a:solidFill>
            <a:srgbClr val="E1E0B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015739" y="5712619"/>
            <a:ext cx="1106487" cy="159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026455" y="5876926"/>
            <a:ext cx="1086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05559" y="1698729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3x3</a:t>
            </a:r>
            <a:r>
              <a:rPr lang="zh-CN" altLang="en-US" dirty="0" smtClean="0"/>
              <a:t>卷积核</a:t>
            </a:r>
            <a:endParaRPr lang="zh-CN" altLang="en-US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83557"/>
              </p:ext>
            </p:extLst>
          </p:nvPr>
        </p:nvGraphicFramePr>
        <p:xfrm>
          <a:off x="776355" y="2352793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45927"/>
              </p:ext>
            </p:extLst>
          </p:nvPr>
        </p:nvGraphicFramePr>
        <p:xfrm>
          <a:off x="1012650" y="2730611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26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7682630"/>
              </p:ext>
            </p:extLst>
          </p:nvPr>
        </p:nvGraphicFramePr>
        <p:xfrm>
          <a:off x="6670458" y="1866244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</a:tbl>
          </a:graphicData>
        </a:graphic>
      </p:graphicFrame>
      <p:graphicFrame>
        <p:nvGraphicFramePr>
          <p:cNvPr id="28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660740"/>
              </p:ext>
            </p:extLst>
          </p:nvPr>
        </p:nvGraphicFramePr>
        <p:xfrm>
          <a:off x="6859757" y="2196151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145411"/>
              </p:ext>
            </p:extLst>
          </p:nvPr>
        </p:nvGraphicFramePr>
        <p:xfrm>
          <a:off x="6676211" y="1872909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59894703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817256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52580"/>
              </p:ext>
            </p:extLst>
          </p:nvPr>
        </p:nvGraphicFramePr>
        <p:xfrm>
          <a:off x="6859757" y="2205869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59894703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817256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268276"/>
              </p:ext>
            </p:extLst>
          </p:nvPr>
        </p:nvGraphicFramePr>
        <p:xfrm>
          <a:off x="2622587" y="1249129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424028"/>
              </p:ext>
            </p:extLst>
          </p:nvPr>
        </p:nvGraphicFramePr>
        <p:xfrm>
          <a:off x="2693937" y="1331306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74006"/>
              </p:ext>
            </p:extLst>
          </p:nvPr>
        </p:nvGraphicFramePr>
        <p:xfrm>
          <a:off x="2765287" y="1413483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cxnSp>
        <p:nvCxnSpPr>
          <p:cNvPr id="36" name="直接箭头连接符 35"/>
          <p:cNvCxnSpPr>
            <a:endCxn id="34" idx="1"/>
          </p:cNvCxnSpPr>
          <p:nvPr/>
        </p:nvCxnSpPr>
        <p:spPr>
          <a:xfrm flipV="1">
            <a:off x="1630667" y="1777076"/>
            <a:ext cx="1063270" cy="7734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35" idx="1"/>
          </p:cNvCxnSpPr>
          <p:nvPr/>
        </p:nvCxnSpPr>
        <p:spPr>
          <a:xfrm flipV="1">
            <a:off x="1876650" y="1859253"/>
            <a:ext cx="888637" cy="106910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29" idx="1"/>
          </p:cNvCxnSpPr>
          <p:nvPr/>
        </p:nvCxnSpPr>
        <p:spPr>
          <a:xfrm>
            <a:off x="3538737" y="1355559"/>
            <a:ext cx="3137474" cy="6659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30" idx="1"/>
          </p:cNvCxnSpPr>
          <p:nvPr/>
        </p:nvCxnSpPr>
        <p:spPr>
          <a:xfrm>
            <a:off x="3610087" y="1490017"/>
            <a:ext cx="3249670" cy="8644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901492" y="171916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901492" y="1705902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492" y="1705902"/>
                <a:ext cx="375744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椭圆 58"/>
          <p:cNvSpPr/>
          <p:nvPr/>
        </p:nvSpPr>
        <p:spPr>
          <a:xfrm>
            <a:off x="5571259" y="14005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571259" y="1387316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259" y="1387316"/>
                <a:ext cx="375744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椭圆 60"/>
          <p:cNvSpPr/>
          <p:nvPr/>
        </p:nvSpPr>
        <p:spPr>
          <a:xfrm>
            <a:off x="6199644" y="207505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6199644" y="2061798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44" y="2061798"/>
                <a:ext cx="375744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7" t="67386" r="56454"/>
          <a:stretch/>
        </p:blipFill>
        <p:spPr bwMode="auto">
          <a:xfrm>
            <a:off x="4822824" y="2419412"/>
            <a:ext cx="1533319" cy="12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0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</a:t>
            </a:r>
            <a:r>
              <a:rPr lang="zh-CN" altLang="en-US" dirty="0" smtClean="0"/>
              <a:t>化层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41" y="4143027"/>
            <a:ext cx="5724819" cy="25046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22" y="1631382"/>
            <a:ext cx="2869237" cy="27762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438" y="1966982"/>
            <a:ext cx="1612983" cy="1720938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888144" y="2491893"/>
            <a:ext cx="1397000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56345" y="1920843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2x2</a:t>
            </a:r>
            <a:r>
              <a:rPr lang="zh-CN" altLang="en-US" dirty="0"/>
              <a:t>的核，步幅为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730435" y="3559639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最大池化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870724" y="5353017"/>
            <a:ext cx="91678" cy="90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43451" y="5343525"/>
            <a:ext cx="407194" cy="401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971926" y="5353017"/>
            <a:ext cx="916780" cy="1223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71926" y="5443538"/>
            <a:ext cx="892968" cy="318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519" y="1958963"/>
            <a:ext cx="1612983" cy="172093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566025" y="2310888"/>
            <a:ext cx="660400" cy="400110"/>
          </a:xfrm>
          <a:prstGeom prst="rect">
            <a:avLst/>
          </a:prstGeom>
          <a:solidFill>
            <a:srgbClr val="F4CCCC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3.25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258175" y="2310888"/>
            <a:ext cx="660400" cy="400110"/>
          </a:xfrm>
          <a:prstGeom prst="rect">
            <a:avLst/>
          </a:prstGeom>
          <a:solidFill>
            <a:srgbClr val="D9EAD3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5</a:t>
            </a:r>
            <a:r>
              <a:rPr lang="en-US" altLang="zh-CN" sz="2000" dirty="0" smtClean="0"/>
              <a:t>.25</a:t>
            </a:r>
            <a:endParaRPr lang="zh-CN" altLang="en-US" sz="2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563937" y="3000936"/>
            <a:ext cx="660400" cy="400110"/>
          </a:xfrm>
          <a:prstGeom prst="rect">
            <a:avLst/>
          </a:prstGeom>
          <a:solidFill>
            <a:srgbClr val="FFF2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266644" y="3000936"/>
            <a:ext cx="660400" cy="400110"/>
          </a:xfrm>
          <a:prstGeom prst="rect">
            <a:avLst/>
          </a:prstGeom>
          <a:solidFill>
            <a:srgbClr val="C9DA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735698" y="2318491"/>
            <a:ext cx="660400" cy="400110"/>
          </a:xfrm>
          <a:prstGeom prst="rect">
            <a:avLst/>
          </a:prstGeom>
          <a:solidFill>
            <a:srgbClr val="F4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6</a:t>
            </a:r>
            <a:endParaRPr lang="zh-CN" alt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6427848" y="2318491"/>
            <a:ext cx="660400" cy="400110"/>
          </a:xfrm>
          <a:prstGeom prst="rect">
            <a:avLst/>
          </a:prstGeom>
          <a:solidFill>
            <a:srgbClr val="D9EA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8</a:t>
            </a:r>
            <a:endParaRPr lang="zh-CN" altLang="en-US" sz="2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733610" y="3008539"/>
            <a:ext cx="660400" cy="400110"/>
          </a:xfrm>
          <a:prstGeom prst="rect">
            <a:avLst/>
          </a:prstGeom>
          <a:solidFill>
            <a:srgbClr val="FFF2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3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6436317" y="3008539"/>
            <a:ext cx="660400" cy="400110"/>
          </a:xfrm>
          <a:prstGeom prst="rect">
            <a:avLst/>
          </a:prstGeom>
          <a:solidFill>
            <a:srgbClr val="C9DA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4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545919" y="3559639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平均</a:t>
            </a:r>
            <a:r>
              <a:rPr lang="zh-CN" altLang="en-US" dirty="0" smtClean="0"/>
              <a:t>池化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80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手写字符识别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MNIST (handwritten digits) </a:t>
            </a:r>
            <a:r>
              <a:rPr lang="zh-CN" altLang="en-US" dirty="0" smtClean="0"/>
              <a:t>数据集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29191" y="1491328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http://yann.lecun.com/exdb/mnist/</a:t>
            </a:r>
          </a:p>
        </p:txBody>
      </p:sp>
      <p:sp>
        <p:nvSpPr>
          <p:cNvPr id="8" name="矩形 7"/>
          <p:cNvSpPr/>
          <p:nvPr/>
        </p:nvSpPr>
        <p:spPr>
          <a:xfrm>
            <a:off x="961845" y="210727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zh-CN" alt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万训练样本和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万测试样本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08" y="1916193"/>
            <a:ext cx="5067792" cy="45637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67" y="2667693"/>
            <a:ext cx="3449899" cy="33490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33845" y="6299200"/>
            <a:ext cx="283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错误案例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2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图片分类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57966" y="2240894"/>
            <a:ext cx="24860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大约</a:t>
            </a:r>
            <a:r>
              <a:rPr lang="en-US" altLang="zh-CN" dirty="0" smtClean="0"/>
              <a:t>2</a:t>
            </a:r>
            <a:r>
              <a:rPr lang="zh-CN" altLang="en-US" dirty="0" smtClean="0"/>
              <a:t>万</a:t>
            </a:r>
            <a:r>
              <a:rPr lang="en-US" altLang="zh-CN" dirty="0" smtClean="0"/>
              <a:t>2</a:t>
            </a:r>
            <a:r>
              <a:rPr lang="zh-CN" altLang="en-US" dirty="0" smtClean="0"/>
              <a:t>千个类别</a:t>
            </a:r>
            <a:r>
              <a:rPr lang="zh-CN" altLang="en-US" dirty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千</a:t>
            </a:r>
            <a:r>
              <a:rPr lang="en-US" altLang="zh-CN" dirty="0" smtClean="0"/>
              <a:t>5</a:t>
            </a:r>
            <a:r>
              <a:rPr lang="zh-CN" altLang="en-US" dirty="0" smtClean="0"/>
              <a:t>百万张经过</a:t>
            </a:r>
            <a:r>
              <a:rPr lang="en-US" altLang="zh-CN" dirty="0" smtClean="0"/>
              <a:t>Amazon</a:t>
            </a:r>
            <a:r>
              <a:rPr lang="zh-CN" altLang="en-US" dirty="0" smtClean="0"/>
              <a:t>众包平台标注</a:t>
            </a:r>
            <a:r>
              <a:rPr lang="zh-CN" altLang="en-US" dirty="0"/>
              <a:t>过的图片</a:t>
            </a:r>
          </a:p>
        </p:txBody>
      </p:sp>
      <p:pic>
        <p:nvPicPr>
          <p:cNvPr id="1026" name="Picture 2" descr="http://karpathy.github.io/assets/cnntsn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9" y="1177734"/>
            <a:ext cx="6321425" cy="237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6727681" y="1491328"/>
            <a:ext cx="205697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/>
              <a:t>ImageNet</a:t>
            </a:r>
            <a:r>
              <a:rPr lang="zh-CN" altLang="en-US" sz="2100" dirty="0"/>
              <a:t>数据集</a:t>
            </a:r>
            <a:endParaRPr lang="en-US" altLang="zh-CN" sz="21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52" y="3696362"/>
            <a:ext cx="6273171" cy="30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神经网络是什么？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" y="1784770"/>
            <a:ext cx="4647090" cy="4443115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24" y="1143648"/>
            <a:ext cx="4325669" cy="56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6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图片分类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88" y="1483608"/>
            <a:ext cx="8004862" cy="350740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5898" y="5715149"/>
            <a:ext cx="7895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/>
              <a:t>ImageNet</a:t>
            </a:r>
            <a:r>
              <a:rPr lang="zh-CN" altLang="en-US" dirty="0"/>
              <a:t>图像数据库上，达到</a:t>
            </a:r>
            <a:r>
              <a:rPr lang="en-US" altLang="zh-CN" dirty="0"/>
              <a:t>4.94%</a:t>
            </a:r>
            <a:r>
              <a:rPr lang="zh-CN" altLang="en-US" dirty="0"/>
              <a:t>的错误率，低于人类</a:t>
            </a:r>
            <a:r>
              <a:rPr lang="en-US" altLang="zh-CN" dirty="0"/>
              <a:t>5.1%</a:t>
            </a:r>
            <a:r>
              <a:rPr lang="zh-CN" altLang="en-US" dirty="0"/>
              <a:t>的错误率</a:t>
            </a:r>
          </a:p>
        </p:txBody>
      </p:sp>
      <p:sp>
        <p:nvSpPr>
          <p:cNvPr id="12" name="矩形 11"/>
          <p:cNvSpPr/>
          <p:nvPr/>
        </p:nvSpPr>
        <p:spPr>
          <a:xfrm>
            <a:off x="785898" y="5286109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微软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01762" y="1483608"/>
            <a:ext cx="791307" cy="3404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0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建模序列数据，比如文本、时间序列等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6" y="4529515"/>
            <a:ext cx="5106154" cy="1878430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10" y="2049761"/>
            <a:ext cx="4850406" cy="2134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/>
              <p:cNvSpPr txBox="1"/>
              <p:nvPr/>
            </p:nvSpPr>
            <p:spPr>
              <a:xfrm>
                <a:off x="5449758" y="2303694"/>
                <a:ext cx="33506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有限响应模型</a:t>
                </a:r>
                <a:endParaRPr lang="en-US" altLang="zh-CN" b="1" dirty="0"/>
              </a:p>
              <a:p>
                <a:r>
                  <a:rPr lang="zh-CN" altLang="en-US" dirty="0"/>
                  <a:t>今天的信息只会对未来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天内的预测有用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758" y="2303694"/>
                <a:ext cx="3350632" cy="1200329"/>
              </a:xfrm>
              <a:prstGeom prst="rect">
                <a:avLst/>
              </a:prstGeom>
              <a:blipFill>
                <a:blip r:embed="rId4"/>
                <a:stretch>
                  <a:fillRect l="-1636" t="-3046" r="-1091" b="-3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9"/>
              <p:cNvSpPr txBox="1"/>
              <p:nvPr/>
            </p:nvSpPr>
            <p:spPr>
              <a:xfrm>
                <a:off x="5449758" y="4868566"/>
                <a:ext cx="33506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无限响应模型</a:t>
                </a:r>
                <a:endParaRPr lang="en-US" altLang="zh-CN" b="1" dirty="0"/>
              </a:p>
              <a:p>
                <a:r>
                  <a:rPr lang="zh-CN" altLang="en-US" dirty="0"/>
                  <a:t>今天的信息对未来任何时刻的预测都有用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758" y="4868566"/>
                <a:ext cx="3350632" cy="1200329"/>
              </a:xfrm>
              <a:prstGeom prst="rect">
                <a:avLst/>
              </a:prstGeom>
              <a:blipFill>
                <a:blip r:embed="rId5"/>
                <a:stretch>
                  <a:fillRect l="-1636" t="-3046" b="-3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69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用隐状态变量（状态）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“存储”直到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时刻的历史数据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，并用状态转移方程进行描述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59" y="3924353"/>
            <a:ext cx="8165882" cy="2467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35901" y="3620424"/>
                <a:ext cx="132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01" y="3620424"/>
                <a:ext cx="1324658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"/>
              <p:cNvSpPr txBox="1"/>
              <p:nvPr/>
            </p:nvSpPr>
            <p:spPr>
              <a:xfrm>
                <a:off x="3734018" y="3267026"/>
                <a:ext cx="49473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018" y="3267026"/>
                <a:ext cx="4947373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7"/>
          <p:cNvSpPr/>
          <p:nvPr/>
        </p:nvSpPr>
        <p:spPr>
          <a:xfrm>
            <a:off x="39565" y="5395545"/>
            <a:ext cx="1178169" cy="553916"/>
          </a:xfrm>
          <a:prstGeom prst="wedgeRoundRectCallout">
            <a:avLst>
              <a:gd name="adj1" fmla="val 22969"/>
              <a:gd name="adj2" fmla="val -835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初始状态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7"/>
              <p:cNvSpPr/>
              <p:nvPr/>
            </p:nvSpPr>
            <p:spPr>
              <a:xfrm>
                <a:off x="1895602" y="2164117"/>
                <a:ext cx="26033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602" y="2164117"/>
                <a:ext cx="2603341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8"/>
          <p:cNvSpPr/>
          <p:nvPr/>
        </p:nvSpPr>
        <p:spPr>
          <a:xfrm>
            <a:off x="3906744" y="2271739"/>
            <a:ext cx="338138" cy="314325"/>
          </a:xfrm>
          <a:prstGeom prst="rect">
            <a:avLst/>
          </a:prstGeom>
          <a:noFill/>
          <a:ln w="28575">
            <a:solidFill>
              <a:srgbClr val="CCC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9"/>
          <p:cNvSpPr/>
          <p:nvPr/>
        </p:nvSpPr>
        <p:spPr>
          <a:xfrm>
            <a:off x="3227294" y="2271738"/>
            <a:ext cx="590550" cy="3143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0"/>
          <p:cNvSpPr/>
          <p:nvPr/>
        </p:nvSpPr>
        <p:spPr>
          <a:xfrm>
            <a:off x="2015348" y="2271738"/>
            <a:ext cx="329296" cy="31432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1"/>
          <p:cNvSpPr txBox="1"/>
          <p:nvPr/>
        </p:nvSpPr>
        <p:spPr>
          <a:xfrm>
            <a:off x="1247364" y="2875847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新状态</a:t>
            </a:r>
          </a:p>
        </p:txBody>
      </p:sp>
      <p:sp>
        <p:nvSpPr>
          <p:cNvPr id="17" name="TextBox 12"/>
          <p:cNvSpPr txBox="1"/>
          <p:nvPr/>
        </p:nvSpPr>
        <p:spPr>
          <a:xfrm>
            <a:off x="2878948" y="2875847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旧状态</a:t>
            </a:r>
          </a:p>
        </p:txBody>
      </p:sp>
      <p:sp>
        <p:nvSpPr>
          <p:cNvPr id="18" name="TextBox 13"/>
          <p:cNvSpPr txBox="1"/>
          <p:nvPr/>
        </p:nvSpPr>
        <p:spPr>
          <a:xfrm>
            <a:off x="4035332" y="2875847"/>
            <a:ext cx="19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时刻的</a:t>
            </a:r>
            <a:r>
              <a:rPr lang="zh-CN" altLang="en-US" dirty="0" smtClean="0"/>
              <a:t>输入</a:t>
            </a:r>
            <a:endParaRPr lang="zh-CN" altLang="en-US" dirty="0"/>
          </a:p>
        </p:txBody>
      </p:sp>
      <p:cxnSp>
        <p:nvCxnSpPr>
          <p:cNvPr id="19" name="Straight Connector 15"/>
          <p:cNvCxnSpPr>
            <a:endCxn id="16" idx="0"/>
          </p:cNvCxnSpPr>
          <p:nvPr/>
        </p:nvCxnSpPr>
        <p:spPr>
          <a:xfrm flipH="1">
            <a:off x="1715994" y="2625782"/>
            <a:ext cx="299354" cy="250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7"/>
          <p:cNvCxnSpPr/>
          <p:nvPr/>
        </p:nvCxnSpPr>
        <p:spPr>
          <a:xfrm flipH="1">
            <a:off x="3298299" y="2650822"/>
            <a:ext cx="97087" cy="250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9"/>
          <p:cNvCxnSpPr>
            <a:endCxn id="18" idx="0"/>
          </p:cNvCxnSpPr>
          <p:nvPr/>
        </p:nvCxnSpPr>
        <p:spPr>
          <a:xfrm>
            <a:off x="4246103" y="2650822"/>
            <a:ext cx="763160" cy="22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23" idx="0"/>
          </p:cNvCxnSpPr>
          <p:nvPr/>
        </p:nvCxnSpPr>
        <p:spPr>
          <a:xfrm flipH="1">
            <a:off x="2569356" y="2521671"/>
            <a:ext cx="446136" cy="35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3"/>
          <p:cNvSpPr txBox="1"/>
          <p:nvPr/>
        </p:nvSpPr>
        <p:spPr>
          <a:xfrm>
            <a:off x="2075038" y="2875847"/>
            <a:ext cx="98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b="1" dirty="0" smtClean="0"/>
              <a:t>W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136134" y="227948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每个时间步上的函数相同</a:t>
            </a:r>
          </a:p>
        </p:txBody>
      </p:sp>
    </p:spTree>
    <p:extLst>
      <p:ext uri="{BB962C8B-B14F-4D97-AF65-F5344CB8AC3E}">
        <p14:creationId xmlns:p14="http://schemas.microsoft.com/office/powerpoint/2010/main" val="210614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/>
      <p:bldP spid="23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26" y="1066800"/>
            <a:ext cx="6719694" cy="2030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53</a:t>
            </a:fld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7452082" y="2908559"/>
            <a:ext cx="604837" cy="3690959"/>
            <a:chOff x="6922474" y="2908559"/>
            <a:chExt cx="604837" cy="3690959"/>
          </a:xfrm>
        </p:grpSpPr>
        <p:sp>
          <p:nvSpPr>
            <p:cNvPr id="8" name="矩形 7"/>
            <p:cNvSpPr/>
            <p:nvPr/>
          </p:nvSpPr>
          <p:spPr>
            <a:xfrm>
              <a:off x="6922474" y="3423372"/>
              <a:ext cx="604837" cy="601465"/>
            </a:xfrm>
            <a:prstGeom prst="rect">
              <a:avLst/>
            </a:prstGeom>
            <a:solidFill>
              <a:srgbClr val="E46C0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922474" y="4662908"/>
              <a:ext cx="604837" cy="601465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922474" y="5998053"/>
              <a:ext cx="604837" cy="601465"/>
            </a:xfrm>
            <a:prstGeom prst="rect">
              <a:avLst/>
            </a:prstGeom>
            <a:solidFill>
              <a:srgbClr val="CCC1D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>
              <a:stCxn id="12" idx="0"/>
              <a:endCxn id="11" idx="2"/>
            </p:cNvCxnSpPr>
            <p:nvPr/>
          </p:nvCxnSpPr>
          <p:spPr>
            <a:xfrm flipV="1">
              <a:off x="7224893" y="5264373"/>
              <a:ext cx="0" cy="733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0"/>
              <a:endCxn id="8" idx="2"/>
            </p:cNvCxnSpPr>
            <p:nvPr/>
          </p:nvCxnSpPr>
          <p:spPr>
            <a:xfrm flipV="1">
              <a:off x="7224893" y="4024837"/>
              <a:ext cx="0" cy="638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8" idx="0"/>
            </p:cNvCxnSpPr>
            <p:nvPr/>
          </p:nvCxnSpPr>
          <p:spPr>
            <a:xfrm flipH="1" flipV="1">
              <a:off x="7224892" y="2908559"/>
              <a:ext cx="1" cy="514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3010803" y="2908559"/>
            <a:ext cx="939703" cy="3690959"/>
            <a:chOff x="2490775" y="2908559"/>
            <a:chExt cx="939703" cy="3690959"/>
          </a:xfrm>
        </p:grpSpPr>
        <p:sp>
          <p:nvSpPr>
            <p:cNvPr id="40" name="椭圆 39"/>
            <p:cNvSpPr/>
            <p:nvPr/>
          </p:nvSpPr>
          <p:spPr>
            <a:xfrm>
              <a:off x="2490775" y="4847031"/>
              <a:ext cx="939703" cy="6374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658209" y="3423372"/>
              <a:ext cx="604837" cy="601465"/>
            </a:xfrm>
            <a:prstGeom prst="rect">
              <a:avLst/>
            </a:prstGeom>
            <a:solidFill>
              <a:srgbClr val="E46C0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58209" y="4662908"/>
              <a:ext cx="604837" cy="601465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658209" y="5998053"/>
              <a:ext cx="604837" cy="601465"/>
            </a:xfrm>
            <a:prstGeom prst="rect">
              <a:avLst/>
            </a:prstGeom>
            <a:solidFill>
              <a:srgbClr val="CCC1D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>
              <a:stCxn id="27" idx="0"/>
              <a:endCxn id="26" idx="2"/>
            </p:cNvCxnSpPr>
            <p:nvPr/>
          </p:nvCxnSpPr>
          <p:spPr>
            <a:xfrm flipV="1">
              <a:off x="2960628" y="5264373"/>
              <a:ext cx="0" cy="733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6" idx="0"/>
              <a:endCxn id="25" idx="2"/>
            </p:cNvCxnSpPr>
            <p:nvPr/>
          </p:nvCxnSpPr>
          <p:spPr>
            <a:xfrm flipV="1">
              <a:off x="2960628" y="4024837"/>
              <a:ext cx="0" cy="638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5" idx="0"/>
            </p:cNvCxnSpPr>
            <p:nvPr/>
          </p:nvCxnSpPr>
          <p:spPr>
            <a:xfrm flipH="1" flipV="1">
              <a:off x="2960627" y="2908559"/>
              <a:ext cx="1" cy="514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40" idx="1"/>
            </p:cNvCxnSpPr>
            <p:nvPr/>
          </p:nvCxnSpPr>
          <p:spPr>
            <a:xfrm flipV="1">
              <a:off x="2628391" y="4917983"/>
              <a:ext cx="29818" cy="223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7"/>
              <p:cNvSpPr/>
              <p:nvPr/>
            </p:nvSpPr>
            <p:spPr>
              <a:xfrm>
                <a:off x="530341" y="4709545"/>
                <a:ext cx="229780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41" y="4709545"/>
                <a:ext cx="2297809" cy="415498"/>
              </a:xfrm>
              <a:prstGeom prst="rect">
                <a:avLst/>
              </a:prstGeom>
              <a:blipFill>
                <a:blip r:embed="rId3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1312863" y="3604352"/>
                <a:ext cx="151528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63" y="3604352"/>
                <a:ext cx="1515287" cy="41549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"/>
              <p:cNvSpPr/>
              <p:nvPr/>
            </p:nvSpPr>
            <p:spPr>
              <a:xfrm>
                <a:off x="5598806" y="4663521"/>
                <a:ext cx="166904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806" y="4663521"/>
                <a:ext cx="1669047" cy="415498"/>
              </a:xfrm>
              <a:prstGeom prst="rect">
                <a:avLst/>
              </a:prstGeom>
              <a:blipFill>
                <a:blip r:embed="rId5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5746328" y="3558328"/>
                <a:ext cx="151528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328" y="3558328"/>
                <a:ext cx="1515287" cy="415498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73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6" grpId="0"/>
      <p:bldP spid="77" grpId="0"/>
      <p:bldP spid="7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54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567765" y="2085686"/>
            <a:ext cx="939703" cy="3690959"/>
            <a:chOff x="2490775" y="2908559"/>
            <a:chExt cx="939703" cy="3690959"/>
          </a:xfrm>
        </p:grpSpPr>
        <p:sp>
          <p:nvSpPr>
            <p:cNvPr id="8" name="椭圆 7"/>
            <p:cNvSpPr/>
            <p:nvPr/>
          </p:nvSpPr>
          <p:spPr>
            <a:xfrm>
              <a:off x="2490775" y="4847031"/>
              <a:ext cx="939703" cy="6374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58209" y="3423372"/>
              <a:ext cx="604837" cy="601465"/>
            </a:xfrm>
            <a:prstGeom prst="rect">
              <a:avLst/>
            </a:prstGeom>
            <a:solidFill>
              <a:srgbClr val="E46C0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58209" y="4662908"/>
              <a:ext cx="604837" cy="601465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58209" y="5998053"/>
              <a:ext cx="604837" cy="601465"/>
            </a:xfrm>
            <a:prstGeom prst="rect">
              <a:avLst/>
            </a:prstGeom>
            <a:solidFill>
              <a:srgbClr val="CCC1D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>
              <a:stCxn id="11" idx="0"/>
              <a:endCxn id="10" idx="2"/>
            </p:cNvCxnSpPr>
            <p:nvPr/>
          </p:nvCxnSpPr>
          <p:spPr>
            <a:xfrm flipV="1">
              <a:off x="2960628" y="5264373"/>
              <a:ext cx="0" cy="733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10" idx="0"/>
              <a:endCxn id="9" idx="2"/>
            </p:cNvCxnSpPr>
            <p:nvPr/>
          </p:nvCxnSpPr>
          <p:spPr>
            <a:xfrm flipV="1">
              <a:off x="2960628" y="4024837"/>
              <a:ext cx="0" cy="638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9" idx="0"/>
            </p:cNvCxnSpPr>
            <p:nvPr/>
          </p:nvCxnSpPr>
          <p:spPr>
            <a:xfrm flipH="1" flipV="1">
              <a:off x="2960627" y="2908559"/>
              <a:ext cx="1" cy="514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8" idx="1"/>
            </p:cNvCxnSpPr>
            <p:nvPr/>
          </p:nvCxnSpPr>
          <p:spPr>
            <a:xfrm flipV="1">
              <a:off x="2628391" y="4917983"/>
              <a:ext cx="29818" cy="223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7"/>
              <p:cNvSpPr/>
              <p:nvPr/>
            </p:nvSpPr>
            <p:spPr>
              <a:xfrm>
                <a:off x="3986203" y="3816409"/>
                <a:ext cx="229780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03" y="3816409"/>
                <a:ext cx="2297809" cy="415498"/>
              </a:xfrm>
              <a:prstGeom prst="rect">
                <a:avLst/>
              </a:prstGeom>
              <a:blipFill>
                <a:blip r:embed="rId2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986203" y="2711216"/>
                <a:ext cx="151528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03" y="2711216"/>
                <a:ext cx="1515287" cy="415498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409276" y="2711216"/>
                <a:ext cx="1329018" cy="440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276" y="2711216"/>
                <a:ext cx="1329018" cy="440955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326720" y="4284535"/>
                <a:ext cx="342657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100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720" y="4284535"/>
                <a:ext cx="3426579" cy="415498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0"/>
          <p:cNvSpPr/>
          <p:nvPr/>
        </p:nvSpPr>
        <p:spPr>
          <a:xfrm>
            <a:off x="6284012" y="5869799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称</a:t>
            </a:r>
            <a:r>
              <a:rPr lang="en-US" altLang="zh-CN" dirty="0"/>
              <a:t>Vanilla RNN</a:t>
            </a:r>
          </a:p>
          <a:p>
            <a:r>
              <a:rPr lang="zh-CN" altLang="en-US" dirty="0"/>
              <a:t>或</a:t>
            </a:r>
            <a:r>
              <a:rPr lang="en-US" altLang="zh-CN" dirty="0"/>
              <a:t>Elman RNN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828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5752" y="534413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前向网络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93358" y="5268775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例：图像描述</a:t>
            </a:r>
            <a:endParaRPr lang="en-US" altLang="zh-CN" dirty="0"/>
          </a:p>
          <a:p>
            <a:r>
              <a:rPr lang="zh-CN" altLang="en-US" dirty="0"/>
              <a:t>图像</a:t>
            </a:r>
            <a:r>
              <a:rPr lang="en-US" altLang="zh-CN" dirty="0"/>
              <a:t> -&gt; </a:t>
            </a:r>
            <a:r>
              <a:rPr lang="zh-CN" altLang="en-US" dirty="0"/>
              <a:t>句子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58699" y="5268775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例：文本分类</a:t>
            </a:r>
            <a:endParaRPr lang="en-US" altLang="zh-CN" dirty="0"/>
          </a:p>
          <a:p>
            <a:r>
              <a:rPr lang="zh-CN" altLang="en-US" dirty="0"/>
              <a:t>文档</a:t>
            </a:r>
            <a:r>
              <a:rPr lang="en-US" altLang="zh-CN" dirty="0"/>
              <a:t> -&gt; </a:t>
            </a:r>
            <a:r>
              <a:rPr lang="zh-CN" altLang="en-US" dirty="0"/>
              <a:t>类别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32736" y="5268775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例：机器翻译</a:t>
            </a:r>
            <a:endParaRPr lang="en-US" altLang="zh-CN" dirty="0"/>
          </a:p>
          <a:p>
            <a:r>
              <a:rPr lang="zh-CN" altLang="en-US" dirty="0"/>
              <a:t>句子</a:t>
            </a:r>
            <a:r>
              <a:rPr lang="en-US" altLang="zh-CN" dirty="0"/>
              <a:t> -&gt; </a:t>
            </a:r>
            <a:r>
              <a:rPr lang="zh-CN" altLang="en-US" dirty="0"/>
              <a:t>句子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1315" y="5255431"/>
            <a:ext cx="184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例：视频帧分类</a:t>
            </a:r>
            <a:endParaRPr lang="en-US" altLang="zh-CN" dirty="0"/>
          </a:p>
          <a:p>
            <a:r>
              <a:rPr lang="zh-CN" altLang="en-US" dirty="0"/>
              <a:t>视频帧</a:t>
            </a:r>
            <a:r>
              <a:rPr lang="en-US" altLang="zh-CN" dirty="0"/>
              <a:t> -&gt; </a:t>
            </a:r>
            <a:r>
              <a:rPr lang="zh-CN" altLang="en-US" dirty="0"/>
              <a:t>类别</a:t>
            </a: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78468"/>
            <a:ext cx="1073366" cy="2871978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21" y="2078468"/>
            <a:ext cx="1624010" cy="2911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200" y="2078468"/>
            <a:ext cx="1527113" cy="2911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868" y="2078468"/>
            <a:ext cx="2636385" cy="30121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85" y="2078468"/>
            <a:ext cx="1505161" cy="29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0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7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96770" y="1877112"/>
            <a:ext cx="5390012" cy="3671253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1643063" y="3986265"/>
            <a:ext cx="2717800" cy="147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6"/>
          <p:cNvSpPr/>
          <p:nvPr/>
        </p:nvSpPr>
        <p:spPr>
          <a:xfrm>
            <a:off x="4475163" y="1763288"/>
            <a:ext cx="3251200" cy="3898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"/>
          <p:cNvSpPr txBox="1"/>
          <p:nvPr/>
        </p:nvSpPr>
        <p:spPr>
          <a:xfrm>
            <a:off x="1857189" y="5521668"/>
            <a:ext cx="21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719C"/>
                </a:solidFill>
              </a:rPr>
              <a:t>卷积神经网络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5035850" y="1244711"/>
            <a:ext cx="21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循环神经网络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30201" y="1418880"/>
            <a:ext cx="3747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smtClean="0"/>
              <a:t>Image Captioning </a:t>
            </a:r>
            <a:r>
              <a:rPr lang="zh-CN" altLang="en-US" sz="2100" dirty="0" smtClean="0"/>
              <a:t>（图像描述）</a:t>
            </a:r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42068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4"/>
          <a:stretch/>
        </p:blipFill>
        <p:spPr>
          <a:xfrm>
            <a:off x="223838" y="2034539"/>
            <a:ext cx="8602662" cy="36703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0201" y="1418880"/>
            <a:ext cx="3747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smtClean="0"/>
              <a:t>Image Captioning </a:t>
            </a:r>
            <a:r>
              <a:rPr lang="zh-CN" altLang="en-US" sz="2100" dirty="0" smtClean="0"/>
              <a:t>（图像描述）</a:t>
            </a:r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96234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0" y="1346201"/>
            <a:ext cx="8775176" cy="2495631"/>
          </a:xfrm>
          <a:prstGeom prst="rect">
            <a:avLst/>
          </a:prstGeom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" y="3438727"/>
            <a:ext cx="4856286" cy="2520020"/>
          </a:xfrm>
          <a:prstGeom prst="rect">
            <a:avLst/>
          </a:prstGeom>
        </p:spPr>
      </p:pic>
      <p:sp>
        <p:nvSpPr>
          <p:cNvPr id="10" name="矩形 5"/>
          <p:cNvSpPr/>
          <p:nvPr/>
        </p:nvSpPr>
        <p:spPr>
          <a:xfrm>
            <a:off x="5203961" y="4115459"/>
            <a:ext cx="347743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dirty="0" smtClean="0"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lang="zh-CN" altLang="en-US" sz="2100" dirty="0" smtClean="0">
                <a:latin typeface="Microsoft YaHei" charset="-122"/>
                <a:ea typeface="Microsoft YaHei" charset="-122"/>
                <a:cs typeface="Microsoft YaHei" charset="-122"/>
              </a:rPr>
              <a:t> 年，</a:t>
            </a:r>
            <a:r>
              <a:rPr lang="en-US" altLang="zh-CN" sz="2100" dirty="0" smtClean="0">
                <a:latin typeface="Microsoft YaHei" charset="-122"/>
                <a:ea typeface="Microsoft YaHei" charset="-122"/>
                <a:cs typeface="Microsoft YaHei" charset="-122"/>
              </a:rPr>
              <a:t>Google</a:t>
            </a:r>
            <a:r>
              <a:rPr lang="zh-CN" altLang="en-US" sz="2100" dirty="0" smtClean="0">
                <a:latin typeface="Microsoft YaHei" charset="-122"/>
                <a:ea typeface="Microsoft YaHei" charset="-122"/>
                <a:cs typeface="Microsoft YaHei" charset="-122"/>
              </a:rPr>
              <a:t>官方将</a:t>
            </a:r>
            <a:r>
              <a:rPr lang="zh-CN" altLang="en-US" sz="2100" dirty="0">
                <a:latin typeface="Microsoft YaHei" charset="-122"/>
                <a:ea typeface="Microsoft YaHei" charset="-122"/>
                <a:cs typeface="Microsoft YaHei" charset="-122"/>
              </a:rPr>
              <a:t>全产品线的翻译算法换成了基于神经网络的机器翻译系统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12785" y="1317160"/>
            <a:ext cx="14805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 smtClean="0"/>
              <a:t>机器翻译</a:t>
            </a:r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26069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5.1</a:t>
                </a:r>
              </a:p>
              <a:p>
                <a:r>
                  <a:rPr lang="zh-CN" altLang="en-US" dirty="0" smtClean="0"/>
                  <a:t>讨论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e>
                    </m:func>
                  </m:oMath>
                </a14:m>
                <a:r>
                  <a:rPr lang="zh-CN" altLang="en-US" dirty="0" smtClean="0"/>
                  <a:t>的数值溢出问题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计算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zh-CN" altLang="en-US" dirty="0" smtClean="0"/>
                  <a:t> 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den>
                        </m:f>
                      </m:e>
                    </m:func>
                  </m:oMath>
                </a14:m>
                <a:r>
                  <a:rPr lang="zh-CN" altLang="en-US" dirty="0" smtClean="0"/>
                  <a:t>关于向量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的梯度</a:t>
                </a:r>
                <a:endParaRPr lang="en-US" altLang="zh-CN" dirty="0" smtClean="0"/>
              </a:p>
              <a:p>
                <a:r>
                  <a:rPr lang="zh-CN" altLang="zh-CN" sz="2000" dirty="0" smtClean="0"/>
                  <a:t>考虑</a:t>
                </a:r>
                <a:r>
                  <a:rPr lang="zh-CN" altLang="zh-CN" sz="2000" dirty="0"/>
                  <a:t>如下简单网络，假设激活函数为</a:t>
                </a:r>
                <a:r>
                  <a:rPr lang="en-US" altLang="zh-CN" sz="2000" dirty="0" err="1"/>
                  <a:t>ReLU</a:t>
                </a:r>
                <a:r>
                  <a:rPr lang="zh-CN" altLang="zh-CN" sz="2000" dirty="0"/>
                  <a:t>，用平方损失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2000" dirty="0"/>
                  <a:t>计算误差，请用</a:t>
                </a:r>
                <a:r>
                  <a:rPr lang="en-US" altLang="zh-CN" sz="2000" dirty="0"/>
                  <a:t>BP</a:t>
                </a:r>
                <a:r>
                  <a:rPr lang="zh-CN" altLang="zh-CN" sz="2000" dirty="0"/>
                  <a:t>算法更新一次所有参数（学习率为</a:t>
                </a:r>
                <a:r>
                  <a:rPr lang="en-US" altLang="zh-CN" sz="2000" dirty="0"/>
                  <a:t>1</a:t>
                </a:r>
                <a:r>
                  <a:rPr lang="zh-CN" altLang="zh-CN" sz="2000" dirty="0"/>
                  <a:t>），给出更新后的参数值（给出详细计算过程），并计算给定输入值</a:t>
                </a:r>
                <a:r>
                  <a:rPr lang="en-US" altLang="zh-CN" sz="2000" dirty="0"/>
                  <a:t>x=(0.2,0.3)</a:t>
                </a:r>
                <a:r>
                  <a:rPr lang="zh-CN" altLang="zh-CN" sz="2000" dirty="0"/>
                  <a:t>时初始时和更新后的输出值，检查参数更新是否降低了平方损失值</a:t>
                </a:r>
                <a:r>
                  <a:rPr lang="en-US" altLang="zh-CN" sz="2000" dirty="0"/>
                  <a:t>.</a:t>
                </a:r>
                <a:endParaRPr lang="zh-CN" altLang="en-US" sz="2000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125" y="4583186"/>
            <a:ext cx="3989070" cy="1439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9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r>
              <a:rPr lang="zh-CN" altLang="en-US" dirty="0" smtClean="0"/>
              <a:t>发展史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第一阶段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1943</a:t>
            </a:r>
            <a:r>
              <a:rPr lang="zh-CN" altLang="en-US" dirty="0"/>
              <a:t>年</a:t>
            </a:r>
            <a:r>
              <a:rPr lang="en-US" altLang="zh-CN" dirty="0"/>
              <a:t>, McCulloch</a:t>
            </a:r>
            <a:r>
              <a:rPr lang="zh-CN" altLang="en-US" dirty="0"/>
              <a:t>和</a:t>
            </a:r>
            <a:r>
              <a:rPr lang="en-US" altLang="zh-CN" dirty="0"/>
              <a:t>Pitts </a:t>
            </a:r>
            <a:r>
              <a:rPr lang="zh-CN" altLang="en-US" dirty="0"/>
              <a:t>提出第一个神经元数学模型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FF0000"/>
                </a:solidFill>
              </a:rPr>
              <a:t>M-P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r>
              <a:rPr lang="en-US" altLang="zh-CN" dirty="0"/>
              <a:t>, </a:t>
            </a:r>
            <a:r>
              <a:rPr lang="zh-CN" altLang="en-US" dirty="0"/>
              <a:t>并从原理上证明了人工神经网络能够计算任何算数和逻辑函数</a:t>
            </a:r>
          </a:p>
          <a:p>
            <a:r>
              <a:rPr lang="en-US" altLang="zh-CN" dirty="0"/>
              <a:t>1949</a:t>
            </a:r>
            <a:r>
              <a:rPr lang="zh-CN" altLang="en-US" dirty="0"/>
              <a:t>年</a:t>
            </a:r>
            <a:r>
              <a:rPr lang="en-US" altLang="zh-CN" dirty="0"/>
              <a:t>, Hebb </a:t>
            </a:r>
            <a:r>
              <a:rPr lang="zh-CN" altLang="en-US" dirty="0"/>
              <a:t>发表</a:t>
            </a:r>
            <a:r>
              <a:rPr lang="en-US" altLang="zh-CN" dirty="0"/>
              <a:t>《The Organization of Behavior》</a:t>
            </a:r>
            <a:r>
              <a:rPr lang="zh-CN" altLang="en-US" dirty="0"/>
              <a:t>一书</a:t>
            </a:r>
            <a:r>
              <a:rPr lang="en-US" altLang="zh-CN" dirty="0"/>
              <a:t>, </a:t>
            </a:r>
            <a:r>
              <a:rPr lang="zh-CN" altLang="en-US" dirty="0"/>
              <a:t>提出生物神经元学习的机理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FF0000"/>
                </a:solidFill>
              </a:rPr>
              <a:t>Hebb</a:t>
            </a:r>
            <a:r>
              <a:rPr lang="zh-CN" altLang="en-US" dirty="0">
                <a:solidFill>
                  <a:srgbClr val="FF0000"/>
                </a:solidFill>
              </a:rPr>
              <a:t>学习规则</a:t>
            </a:r>
          </a:p>
          <a:p>
            <a:r>
              <a:rPr lang="en-US" altLang="zh-CN" dirty="0"/>
              <a:t>1958</a:t>
            </a:r>
            <a:r>
              <a:rPr lang="zh-CN" altLang="en-US" dirty="0"/>
              <a:t>年</a:t>
            </a:r>
            <a:r>
              <a:rPr lang="en-US" altLang="zh-CN" dirty="0"/>
              <a:t>, Rosenblatt </a:t>
            </a:r>
            <a:r>
              <a:rPr lang="zh-CN" altLang="en-US" dirty="0"/>
              <a:t>提出</a:t>
            </a:r>
            <a:r>
              <a:rPr lang="zh-CN" altLang="en-US" dirty="0">
                <a:solidFill>
                  <a:srgbClr val="FF0000"/>
                </a:solidFill>
              </a:rPr>
              <a:t>感知机网络</a:t>
            </a:r>
            <a:r>
              <a:rPr lang="zh-CN" altLang="en-US" dirty="0"/>
              <a:t>（</a:t>
            </a:r>
            <a:r>
              <a:rPr lang="en-US" altLang="zh-CN" dirty="0"/>
              <a:t>Perceptron</a:t>
            </a:r>
            <a:r>
              <a:rPr lang="zh-CN" altLang="en-US" dirty="0"/>
              <a:t>）模型和其学习规则</a:t>
            </a:r>
          </a:p>
          <a:p>
            <a:r>
              <a:rPr lang="en-US" altLang="zh-CN" dirty="0"/>
              <a:t>1960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en-US" altLang="zh-CN" dirty="0" err="1"/>
              <a:t>Widrow</a:t>
            </a:r>
            <a:r>
              <a:rPr lang="zh-CN" altLang="en-US" dirty="0"/>
              <a:t>和</a:t>
            </a:r>
            <a:r>
              <a:rPr lang="en-US" altLang="zh-CN" dirty="0"/>
              <a:t>Hoff</a:t>
            </a:r>
            <a:r>
              <a:rPr lang="zh-CN" altLang="en-US" dirty="0"/>
              <a:t>提出</a:t>
            </a:r>
            <a:r>
              <a:rPr lang="zh-CN" altLang="en-US" dirty="0">
                <a:solidFill>
                  <a:srgbClr val="FF0000"/>
                </a:solidFill>
              </a:rPr>
              <a:t>自适应线性神经元</a:t>
            </a:r>
            <a:r>
              <a:rPr lang="zh-CN" altLang="en-US" dirty="0"/>
              <a:t>（</a:t>
            </a:r>
            <a:r>
              <a:rPr lang="en-US" altLang="zh-CN" dirty="0" err="1"/>
              <a:t>Adaline</a:t>
            </a:r>
            <a:r>
              <a:rPr lang="zh-CN" altLang="en-US" dirty="0"/>
              <a:t>）模型和</a:t>
            </a:r>
            <a:r>
              <a:rPr lang="zh-CN" altLang="en-US" dirty="0">
                <a:solidFill>
                  <a:srgbClr val="FF0000"/>
                </a:solidFill>
              </a:rPr>
              <a:t>最小均方学习算法</a:t>
            </a:r>
          </a:p>
          <a:p>
            <a:r>
              <a:rPr lang="en-US" altLang="zh-CN" dirty="0"/>
              <a:t>1969</a:t>
            </a:r>
            <a:r>
              <a:rPr lang="zh-CN" altLang="en-US" dirty="0"/>
              <a:t>年</a:t>
            </a:r>
            <a:r>
              <a:rPr lang="en-US" altLang="zh-CN" dirty="0"/>
              <a:t>, Minsky</a:t>
            </a:r>
            <a:r>
              <a:rPr lang="zh-CN" altLang="en-US" dirty="0"/>
              <a:t>和</a:t>
            </a:r>
            <a:r>
              <a:rPr lang="en-US" altLang="zh-CN" dirty="0" err="1"/>
              <a:t>Papert</a:t>
            </a:r>
            <a:r>
              <a:rPr lang="en-US" altLang="zh-CN" dirty="0"/>
              <a:t> </a:t>
            </a:r>
            <a:r>
              <a:rPr lang="zh-CN" altLang="en-US" dirty="0"/>
              <a:t>发表</a:t>
            </a:r>
            <a:r>
              <a:rPr lang="en-US" altLang="zh-CN" dirty="0"/>
              <a:t>《</a:t>
            </a:r>
            <a:r>
              <a:rPr lang="en-US" altLang="zh-CN" dirty="0" err="1"/>
              <a:t>Perceptrons</a:t>
            </a:r>
            <a:r>
              <a:rPr lang="en-US" altLang="zh-CN" dirty="0"/>
              <a:t>》</a:t>
            </a:r>
            <a:r>
              <a:rPr lang="zh-CN" altLang="en-US" dirty="0"/>
              <a:t>一书</a:t>
            </a:r>
            <a:r>
              <a:rPr lang="en-US" altLang="zh-CN" dirty="0"/>
              <a:t>, </a:t>
            </a:r>
            <a:r>
              <a:rPr lang="zh-CN" altLang="en-US" dirty="0"/>
              <a:t>指出</a:t>
            </a:r>
            <a:r>
              <a:rPr lang="zh-CN" altLang="en-US" dirty="0">
                <a:solidFill>
                  <a:srgbClr val="FF0000"/>
                </a:solidFill>
              </a:rPr>
              <a:t>单层神经网路不能解决非线性问题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多层网络的训练算法尚无希望</a:t>
            </a:r>
            <a:r>
              <a:rPr lang="en-US" altLang="zh-CN" dirty="0"/>
              <a:t>. </a:t>
            </a:r>
            <a:r>
              <a:rPr lang="zh-CN" altLang="en-US" dirty="0"/>
              <a:t>这个论断导致神经网络进入低谷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72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神经网络发展史</a:t>
            </a:r>
            <a:r>
              <a:rPr lang="en-US" altLang="zh-CN" dirty="0"/>
              <a:t>—</a:t>
            </a:r>
            <a:r>
              <a:rPr lang="zh-CN" altLang="en-US" dirty="0" smtClean="0"/>
              <a:t>第二阶段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1982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zh-CN" altLang="en-US" dirty="0"/>
              <a:t>物理学家</a:t>
            </a:r>
            <a:r>
              <a:rPr lang="en-US" altLang="zh-CN" dirty="0"/>
              <a:t>Hopfield</a:t>
            </a:r>
            <a:r>
              <a:rPr lang="zh-CN" altLang="en-US" dirty="0"/>
              <a:t>提出了一种具有联想记忆、优化计算能力的递归网络模型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FF0000"/>
                </a:solidFill>
              </a:rPr>
              <a:t>Hopfield </a:t>
            </a:r>
            <a:r>
              <a:rPr lang="zh-CN" altLang="en-US" dirty="0">
                <a:solidFill>
                  <a:srgbClr val="FF0000"/>
                </a:solidFill>
              </a:rPr>
              <a:t>网络</a:t>
            </a:r>
          </a:p>
          <a:p>
            <a:r>
              <a:rPr lang="en-US" altLang="zh-CN" dirty="0"/>
              <a:t>1986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en-US" altLang="zh-CN" dirty="0" err="1"/>
              <a:t>Rumelhart</a:t>
            </a:r>
            <a:r>
              <a:rPr lang="en-US" altLang="zh-CN" dirty="0"/>
              <a:t> </a:t>
            </a:r>
            <a:r>
              <a:rPr lang="zh-CN" altLang="en-US" dirty="0"/>
              <a:t>等编辑的著作</a:t>
            </a:r>
            <a:r>
              <a:rPr lang="en-US" altLang="zh-CN" dirty="0"/>
              <a:t>《Parallel Distributed </a:t>
            </a:r>
            <a:r>
              <a:rPr lang="en-US" altLang="zh-CN" dirty="0" err="1"/>
              <a:t>Proceesing</a:t>
            </a:r>
            <a:r>
              <a:rPr lang="en-US" altLang="zh-CN" dirty="0" smtClean="0"/>
              <a:t>: Explorations </a:t>
            </a:r>
            <a:r>
              <a:rPr lang="en-US" altLang="zh-CN" dirty="0"/>
              <a:t>in the Microstructures of Cognition》</a:t>
            </a:r>
            <a:r>
              <a:rPr lang="zh-CN" altLang="en-US" dirty="0"/>
              <a:t>报告了</a:t>
            </a:r>
            <a:r>
              <a:rPr lang="zh-CN" altLang="en-US" dirty="0">
                <a:solidFill>
                  <a:srgbClr val="FF0000"/>
                </a:solidFill>
              </a:rPr>
              <a:t>反向传播算法</a:t>
            </a:r>
          </a:p>
          <a:p>
            <a:r>
              <a:rPr lang="en-US" altLang="zh-CN" dirty="0"/>
              <a:t>1987</a:t>
            </a:r>
            <a:r>
              <a:rPr lang="zh-CN" altLang="en-US" dirty="0"/>
              <a:t>年</a:t>
            </a:r>
            <a:r>
              <a:rPr lang="en-US" altLang="zh-CN" dirty="0"/>
              <a:t>, IEEE </a:t>
            </a:r>
            <a:r>
              <a:rPr lang="zh-CN" altLang="en-US" dirty="0"/>
              <a:t>在美国加州圣地亚哥召开第一届神经网络国际会议（</a:t>
            </a:r>
            <a:r>
              <a:rPr lang="en-US" altLang="zh-CN" dirty="0"/>
              <a:t>ICNN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90</a:t>
            </a:r>
            <a:r>
              <a:rPr lang="zh-CN" altLang="en-US" dirty="0"/>
              <a:t>年代初</a:t>
            </a:r>
            <a:r>
              <a:rPr lang="en-US" altLang="zh-CN" dirty="0"/>
              <a:t>, </a:t>
            </a:r>
            <a:r>
              <a:rPr lang="zh-CN" altLang="en-US" dirty="0"/>
              <a:t>伴随统计学习理论和</a:t>
            </a:r>
            <a:r>
              <a:rPr lang="en-US" altLang="zh-CN" dirty="0"/>
              <a:t>SVM</a:t>
            </a:r>
            <a:r>
              <a:rPr lang="zh-CN" altLang="en-US" dirty="0"/>
              <a:t>的兴起</a:t>
            </a:r>
            <a:r>
              <a:rPr lang="en-US" altLang="zh-CN" dirty="0"/>
              <a:t>, </a:t>
            </a:r>
            <a:r>
              <a:rPr lang="zh-CN" altLang="en-US" dirty="0"/>
              <a:t>神经网络由于理论不够清楚</a:t>
            </a:r>
            <a:r>
              <a:rPr lang="en-US" altLang="zh-CN" dirty="0"/>
              <a:t>, </a:t>
            </a:r>
            <a:r>
              <a:rPr lang="zh-CN" altLang="en-US" dirty="0"/>
              <a:t>试错性强</a:t>
            </a:r>
            <a:r>
              <a:rPr lang="en-US" altLang="zh-CN" dirty="0"/>
              <a:t>, </a:t>
            </a:r>
            <a:r>
              <a:rPr lang="zh-CN" altLang="en-US" dirty="0"/>
              <a:t>难以训练</a:t>
            </a:r>
            <a:r>
              <a:rPr lang="en-US" altLang="zh-CN" dirty="0"/>
              <a:t>, </a:t>
            </a:r>
            <a:r>
              <a:rPr lang="zh-CN" altLang="en-US" dirty="0"/>
              <a:t>再次进入低谷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7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神经网络发展史</a:t>
            </a:r>
            <a:r>
              <a:rPr lang="en-US" altLang="zh-CN" dirty="0"/>
              <a:t>—</a:t>
            </a:r>
            <a:r>
              <a:rPr lang="zh-CN" altLang="en-US" dirty="0" smtClean="0"/>
              <a:t>第三阶段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2006</a:t>
            </a:r>
            <a:r>
              <a:rPr lang="zh-CN" altLang="en-US" dirty="0"/>
              <a:t>年</a:t>
            </a:r>
            <a:r>
              <a:rPr lang="en-US" altLang="zh-CN" dirty="0"/>
              <a:t>, Hinton</a:t>
            </a:r>
            <a:r>
              <a:rPr lang="zh-CN" altLang="en-US" dirty="0"/>
              <a:t>提出了深度信念网络</a:t>
            </a:r>
            <a:r>
              <a:rPr lang="en-US" altLang="zh-CN" dirty="0"/>
              <a:t>(DBN), </a:t>
            </a:r>
            <a:r>
              <a:rPr lang="zh-CN" altLang="en-US" dirty="0"/>
              <a:t>通过“预训练</a:t>
            </a:r>
            <a:r>
              <a:rPr lang="en-US" altLang="zh-CN" dirty="0"/>
              <a:t>+</a:t>
            </a:r>
            <a:r>
              <a:rPr lang="zh-CN" altLang="en-US" dirty="0"/>
              <a:t>微调”使得深度模型的最优化变得相对容易</a:t>
            </a:r>
          </a:p>
          <a:p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, Hinton </a:t>
            </a:r>
            <a:r>
              <a:rPr lang="zh-CN" altLang="en-US" dirty="0"/>
              <a:t>组参加</a:t>
            </a:r>
            <a:r>
              <a:rPr lang="en-US" altLang="zh-CN" dirty="0"/>
              <a:t>ImageNet </a:t>
            </a:r>
            <a:r>
              <a:rPr lang="zh-CN" altLang="en-US" dirty="0"/>
              <a:t>竞赛</a:t>
            </a:r>
            <a:r>
              <a:rPr lang="en-US" altLang="zh-CN" dirty="0"/>
              <a:t>, </a:t>
            </a:r>
            <a:r>
              <a:rPr lang="zh-CN" altLang="en-US" dirty="0"/>
              <a:t>使用 </a:t>
            </a:r>
            <a:r>
              <a:rPr lang="en-US" altLang="zh-CN" dirty="0"/>
              <a:t>CNN </a:t>
            </a:r>
            <a:r>
              <a:rPr lang="zh-CN" altLang="en-US" dirty="0"/>
              <a:t>模型以超过第二名</a:t>
            </a:r>
            <a:r>
              <a:rPr lang="en-US" altLang="zh-CN" dirty="0"/>
              <a:t>10</a:t>
            </a:r>
            <a:r>
              <a:rPr lang="zh-CN" altLang="en-US" dirty="0"/>
              <a:t>个百分点的成绩夺得当年竞赛的冠军</a:t>
            </a:r>
          </a:p>
          <a:p>
            <a:r>
              <a:rPr lang="zh-CN" altLang="en-US" dirty="0"/>
              <a:t>伴随云计算、大数据时代的到来，计算能力的大幅提升，使得深度学习模型在计算机视觉、自然语言处理、语音识别等众多领域都取得了较大的成功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9" y="4174317"/>
            <a:ext cx="2923669" cy="2042821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17" y="4039789"/>
            <a:ext cx="3068025" cy="2214998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60" y="4039789"/>
            <a:ext cx="2541622" cy="222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神经网络的</a:t>
            </a:r>
            <a:r>
              <a:rPr lang="zh-CN" altLang="en-US" dirty="0" smtClean="0"/>
              <a:t>定义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机器学习中的神经网络通常是指“</a:t>
            </a:r>
            <a:r>
              <a:rPr lang="zh-CN" altLang="en-US" dirty="0">
                <a:solidFill>
                  <a:srgbClr val="FF0000"/>
                </a:solidFill>
              </a:rPr>
              <a:t>神经网络学习</a:t>
            </a:r>
            <a:r>
              <a:rPr lang="zh-CN" altLang="en-US" dirty="0"/>
              <a:t>” 或者机器学习与神经网络两个学科的交叉部分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神经元模型</a:t>
            </a:r>
            <a:r>
              <a:rPr lang="zh-CN" altLang="en-US" dirty="0"/>
              <a:t>即上述定义中的“简单单元”是神经网络的基本成分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022" y="2044144"/>
            <a:ext cx="762732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“</a:t>
            </a:r>
            <a:r>
              <a:rPr lang="zh-CN" altLang="en-US" dirty="0">
                <a:solidFill>
                  <a:srgbClr val="C00000"/>
                </a:solidFill>
              </a:rPr>
              <a:t>神经网络</a:t>
            </a:r>
            <a:r>
              <a:rPr lang="zh-CN" altLang="en-US" dirty="0"/>
              <a:t>是由具有适应性的</a:t>
            </a:r>
            <a:r>
              <a:rPr lang="zh-CN" altLang="en-US" dirty="0">
                <a:solidFill>
                  <a:srgbClr val="C00000"/>
                </a:solidFill>
              </a:rPr>
              <a:t>简单单元</a:t>
            </a:r>
            <a:r>
              <a:rPr lang="zh-CN" altLang="en-US" dirty="0"/>
              <a:t>组成的广泛</a:t>
            </a:r>
            <a:r>
              <a:rPr lang="zh-CN" altLang="en-US" dirty="0">
                <a:solidFill>
                  <a:srgbClr val="C00000"/>
                </a:solidFill>
              </a:rPr>
              <a:t>并行互联</a:t>
            </a:r>
            <a:r>
              <a:rPr lang="zh-CN" altLang="en-US" dirty="0"/>
              <a:t>的网络</a:t>
            </a:r>
            <a:r>
              <a:rPr lang="en-US" altLang="zh-CN" dirty="0"/>
              <a:t>, </a:t>
            </a:r>
            <a:r>
              <a:rPr lang="zh-CN" altLang="en-US" dirty="0"/>
              <a:t>它的组织能够模拟</a:t>
            </a:r>
            <a:r>
              <a:rPr lang="zh-CN" altLang="en-US" dirty="0">
                <a:solidFill>
                  <a:srgbClr val="C00000"/>
                </a:solidFill>
              </a:rPr>
              <a:t>生物神经系统</a:t>
            </a:r>
            <a:r>
              <a:rPr lang="zh-CN" altLang="en-US" dirty="0"/>
              <a:t>对真实世界物体所作出的反应”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6847427" y="267688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chemeClr val="accent5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kumimoji="1" lang="en-US" altLang="zh-CN" dirty="0" err="1">
                <a:solidFill>
                  <a:schemeClr val="accent5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Kohonen</a:t>
            </a:r>
            <a:r>
              <a:rPr kumimoji="1" lang="en-US" altLang="zh-CN" dirty="0">
                <a:solidFill>
                  <a:schemeClr val="accent5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1988]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546" y="4323073"/>
            <a:ext cx="3917170" cy="20790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2320" y="4428306"/>
            <a:ext cx="4048858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 smtClean="0"/>
              <a:t>每个</a:t>
            </a:r>
            <a:r>
              <a:rPr lang="zh-CN" altLang="en-US" dirty="0"/>
              <a:t>神经元与其他神经元相连</a:t>
            </a:r>
            <a:r>
              <a:rPr lang="en-US" altLang="zh-CN" dirty="0"/>
              <a:t>, </a:t>
            </a:r>
            <a:r>
              <a:rPr lang="zh-CN" altLang="en-US" dirty="0"/>
              <a:t>当它“</a:t>
            </a:r>
            <a:r>
              <a:rPr lang="zh-CN" altLang="en-US" dirty="0">
                <a:solidFill>
                  <a:srgbClr val="FF0000"/>
                </a:solidFill>
              </a:rPr>
              <a:t>兴奋</a:t>
            </a:r>
            <a:r>
              <a:rPr lang="zh-CN" altLang="en-US" dirty="0"/>
              <a:t>”时</a:t>
            </a:r>
            <a:r>
              <a:rPr lang="en-US" altLang="zh-CN" dirty="0"/>
              <a:t>, </a:t>
            </a:r>
            <a:r>
              <a:rPr lang="zh-CN" altLang="en-US" dirty="0"/>
              <a:t>就会向相连的</a:t>
            </a:r>
            <a:r>
              <a:rPr lang="zh-CN" altLang="en-US" dirty="0" smtClean="0"/>
              <a:t>神经元发送</a:t>
            </a:r>
            <a:r>
              <a:rPr lang="zh-CN" altLang="en-US" dirty="0"/>
              <a:t>化学物质</a:t>
            </a:r>
            <a:r>
              <a:rPr lang="en-US" altLang="zh-CN" dirty="0"/>
              <a:t>, </a:t>
            </a:r>
            <a:r>
              <a:rPr lang="zh-CN" altLang="en-US" dirty="0"/>
              <a:t>从而改变这些神经元内的电位；如果某神经元的电位超过一个“</a:t>
            </a:r>
            <a:r>
              <a:rPr lang="zh-CN" altLang="en-US" dirty="0">
                <a:solidFill>
                  <a:srgbClr val="FF0000"/>
                </a:solidFill>
              </a:rPr>
              <a:t>阈值</a:t>
            </a:r>
            <a:r>
              <a:rPr lang="zh-CN" altLang="en-US" dirty="0"/>
              <a:t>”</a:t>
            </a:r>
            <a:r>
              <a:rPr lang="en-US" altLang="zh-CN" dirty="0"/>
              <a:t>, </a:t>
            </a:r>
            <a:r>
              <a:rPr lang="zh-CN" altLang="en-US" dirty="0"/>
              <a:t>那么它就会被激活</a:t>
            </a:r>
            <a:r>
              <a:rPr lang="en-US" altLang="zh-CN" dirty="0"/>
              <a:t>, </a:t>
            </a:r>
            <a:r>
              <a:rPr lang="zh-CN" altLang="en-US" dirty="0"/>
              <a:t>即“</a:t>
            </a:r>
            <a:r>
              <a:rPr lang="zh-CN" altLang="en-US" dirty="0">
                <a:solidFill>
                  <a:srgbClr val="FF0000"/>
                </a:solidFill>
              </a:rPr>
              <a:t>兴奋</a:t>
            </a:r>
            <a:r>
              <a:rPr lang="zh-CN" altLang="en-US" dirty="0"/>
              <a:t>”起来</a:t>
            </a:r>
            <a:r>
              <a:rPr lang="en-US" altLang="zh-CN" dirty="0"/>
              <a:t>, </a:t>
            </a:r>
            <a:r>
              <a:rPr lang="zh-CN" altLang="en-US" dirty="0"/>
              <a:t>向其它神经元发送化学物质</a:t>
            </a:r>
          </a:p>
        </p:txBody>
      </p:sp>
      <p:sp>
        <p:nvSpPr>
          <p:cNvPr id="11" name="矩形 10"/>
          <p:cNvSpPr/>
          <p:nvPr/>
        </p:nvSpPr>
        <p:spPr>
          <a:xfrm>
            <a:off x="480219" y="4428306"/>
            <a:ext cx="525458" cy="175432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生物神经网络</a:t>
            </a:r>
          </a:p>
        </p:txBody>
      </p:sp>
    </p:spTree>
    <p:extLst>
      <p:ext uri="{BB962C8B-B14F-4D97-AF65-F5344CB8AC3E}">
        <p14:creationId xmlns:p14="http://schemas.microsoft.com/office/powerpoint/2010/main" val="17591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4290</TotalTime>
  <Words>2485</Words>
  <Application>Microsoft Office PowerPoint</Application>
  <PresentationFormat>全屏显示(4:3)</PresentationFormat>
  <Paragraphs>854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等线</vt:lpstr>
      <vt:lpstr>Microsoft YaHei</vt:lpstr>
      <vt:lpstr>Microsoft YaHei</vt:lpstr>
      <vt:lpstr>幼圆</vt:lpstr>
      <vt:lpstr>Arial</vt:lpstr>
      <vt:lpstr>Calibri</vt:lpstr>
      <vt:lpstr>Cambria Math</vt:lpstr>
      <vt:lpstr>Times New Roman</vt:lpstr>
      <vt:lpstr>Verdana</vt:lpstr>
      <vt:lpstr>Office 主题​​</vt:lpstr>
      <vt:lpstr>第五章：神经网络</vt:lpstr>
      <vt:lpstr>2016年AI技术重大突破</vt:lpstr>
      <vt:lpstr>AlphaGo中的机器学习</vt:lpstr>
      <vt:lpstr>神经网络是什么？</vt:lpstr>
      <vt:lpstr>神经网络是什么？</vt:lpstr>
      <vt:lpstr>神经网络发展史—第一阶段</vt:lpstr>
      <vt:lpstr>神经网络发展史—第二阶段</vt:lpstr>
      <vt:lpstr>神经网络发展史—第三阶段</vt:lpstr>
      <vt:lpstr>神经元模型</vt:lpstr>
      <vt:lpstr>神经元模型</vt:lpstr>
      <vt:lpstr>神经元模型—激活函数</vt:lpstr>
      <vt:lpstr>感知机</vt:lpstr>
      <vt:lpstr>感知机</vt:lpstr>
      <vt:lpstr>感知机学习</vt:lpstr>
      <vt:lpstr>感知机学习</vt:lpstr>
      <vt:lpstr>感知机学习</vt:lpstr>
      <vt:lpstr>多层感知机</vt:lpstr>
      <vt:lpstr>多层感知机</vt:lpstr>
      <vt:lpstr>多层前馈神经网络</vt:lpstr>
      <vt:lpstr>多层前馈神经网络—表示能力</vt:lpstr>
      <vt:lpstr>多层前馈神经网络</vt:lpstr>
      <vt:lpstr>误差逆传播算法</vt:lpstr>
      <vt:lpstr>误差逆传播算法</vt:lpstr>
      <vt:lpstr>误差逆传播算法—前向</vt:lpstr>
      <vt:lpstr>误差逆传播算法—后向</vt:lpstr>
      <vt:lpstr>误差逆传播算法—后向</vt:lpstr>
      <vt:lpstr>BP算法：简单例子</vt:lpstr>
      <vt:lpstr>BP演示</vt:lpstr>
      <vt:lpstr>误差逆传播算法</vt:lpstr>
      <vt:lpstr>误差逆传播算法</vt:lpstr>
      <vt:lpstr>误差逆传播算法</vt:lpstr>
      <vt:lpstr>误差逆传播算法</vt:lpstr>
      <vt:lpstr>误差逆传播算法</vt:lpstr>
      <vt:lpstr>激活函数</vt:lpstr>
      <vt:lpstr>激活函数</vt:lpstr>
      <vt:lpstr>激活函数</vt:lpstr>
      <vt:lpstr>损失函数</vt:lpstr>
      <vt:lpstr>深度学习初探</vt:lpstr>
      <vt:lpstr>深度神经网络</vt:lpstr>
      <vt:lpstr>深度卷积网络</vt:lpstr>
      <vt:lpstr>卷积的例子</vt:lpstr>
      <vt:lpstr>卷积的例子</vt:lpstr>
      <vt:lpstr>卷积的例子</vt:lpstr>
      <vt:lpstr>卷积</vt:lpstr>
      <vt:lpstr>卷积层</vt:lpstr>
      <vt:lpstr>卷积层</vt:lpstr>
      <vt:lpstr>池化层</vt:lpstr>
      <vt:lpstr>手写字符识别</vt:lpstr>
      <vt:lpstr>图片分类</vt:lpstr>
      <vt:lpstr>图片分类</vt:lpstr>
      <vt:lpstr>循环神经网络</vt:lpstr>
      <vt:lpstr>循环神经网络</vt:lpstr>
      <vt:lpstr>循环神经网络</vt:lpstr>
      <vt:lpstr>循环神经网络</vt:lpstr>
      <vt:lpstr>循环神经网络</vt:lpstr>
      <vt:lpstr>循环神经网络</vt:lpstr>
      <vt:lpstr>循环神经网络</vt:lpstr>
      <vt:lpstr>循环神经网络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第一章：简介</dc:title>
  <dc:creator>Dove Lian</dc:creator>
  <cp:lastModifiedBy>Dove Lian</cp:lastModifiedBy>
  <cp:revision>438</cp:revision>
  <dcterms:created xsi:type="dcterms:W3CDTF">2020-09-10T02:05:53Z</dcterms:created>
  <dcterms:modified xsi:type="dcterms:W3CDTF">2022-10-08T06:25:31Z</dcterms:modified>
</cp:coreProperties>
</file>